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256" r:id="rId2"/>
    <p:sldId id="341" r:id="rId3"/>
    <p:sldId id="331" r:id="rId4"/>
    <p:sldId id="332" r:id="rId5"/>
    <p:sldId id="333" r:id="rId6"/>
    <p:sldId id="334" r:id="rId7"/>
    <p:sldId id="342" r:id="rId8"/>
    <p:sldId id="323" r:id="rId9"/>
    <p:sldId id="324" r:id="rId10"/>
    <p:sldId id="325" r:id="rId11"/>
    <p:sldId id="335" r:id="rId12"/>
    <p:sldId id="340" r:id="rId13"/>
  </p:sldIdLst>
  <p:sldSz cx="12192000" cy="6858000"/>
  <p:notesSz cx="6797675" cy="9926638"/>
  <p:embeddedFontLst>
    <p:embeddedFont>
      <p:font typeface="Frutiger 45 Light" panose="020B0500000000000000" pitchFamily="34" charset="0"/>
      <p:regular r:id="rId16"/>
      <p:italic r:id="rId17"/>
    </p:embeddedFont>
    <p:embeddedFont>
      <p:font typeface="Calibri" panose="020F0502020204030204" pitchFamily="34" charset="0"/>
      <p:regular r:id="rId18"/>
      <p:bold r:id="rId19"/>
      <p:italic r:id="rId20"/>
      <p:boldItalic r:id="rId2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FFD833"/>
    <a:srgbClr val="81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6" autoAdjust="0"/>
    <p:restoredTop sz="94660"/>
  </p:normalViewPr>
  <p:slideViewPr>
    <p:cSldViewPr snapToGrid="0">
      <p:cViewPr varScale="1">
        <p:scale>
          <a:sx n="84" d="100"/>
          <a:sy n="84" d="100"/>
        </p:scale>
        <p:origin x="902" y="8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AE55DF75-365F-41FB-8D14-FA3FBD118BCC}" type="datetimeFigureOut">
              <a:rPr lang="de-DE" smtClean="0"/>
              <a:t>30.03.2023</a:t>
            </a:fld>
            <a:endParaRPr lang="de-DE"/>
          </a:p>
        </p:txBody>
      </p:sp>
      <p:sp>
        <p:nvSpPr>
          <p:cNvPr id="4" name="Fußzeilenplatzhalter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8303A84A-5DF1-41F9-AC75-850DF2AE6D94}" type="slidenum">
              <a:rPr lang="de-DE" smtClean="0"/>
              <a:t>‹Nr.›</a:t>
            </a:fld>
            <a:endParaRPr lang="de-DE"/>
          </a:p>
        </p:txBody>
      </p:sp>
    </p:spTree>
    <p:extLst>
      <p:ext uri="{BB962C8B-B14F-4D97-AF65-F5344CB8AC3E}">
        <p14:creationId xmlns:p14="http://schemas.microsoft.com/office/powerpoint/2010/main" val="249503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CA1AC57A-10E5-4550-9F7F-8A7667C09AE7}" type="datetimeFigureOut">
              <a:rPr lang="de-DE" smtClean="0"/>
              <a:pPr/>
              <a:t>30.03.2023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61843D90-3925-4F07-933D-A9346534DB5D}"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r>
              <a:rPr lang="de-DE" dirty="0"/>
              <a:t>Start der Online Kampagne 16.01.2023 mit Zielgruppe Verwaltungsfachkräfte </a:t>
            </a:r>
          </a:p>
          <a:p>
            <a:r>
              <a:rPr lang="de-DE" dirty="0"/>
              <a:t>• Start der großen crossmedialen Kampagne (online + </a:t>
            </a:r>
            <a:r>
              <a:rPr lang="de-DE" dirty="0" err="1"/>
              <a:t>print</a:t>
            </a:r>
            <a:r>
              <a:rPr lang="de-DE" dirty="0"/>
              <a:t>) ursprünglich angedacht für Anfang April 2023, der Start und Umfang der Kampagne ist aktuell ungewiss da die Kampagne von der Öffnung für verwaltungsferne Quereinsteigende als auch dem Einarbeitungsbürgerbüro abhängt </a:t>
            </a:r>
          </a:p>
          <a:p>
            <a:r>
              <a:rPr lang="de-DE" dirty="0"/>
              <a:t>• Die Konzeptionsphase des Einarbeitungsbürgerbüros (32 und 10-3) dauert voraussichtlich bis Ende Januar, die Vorlaufzeit für die Planung der Kampagne liegt bei 4-6 Monaten, daher wird es wahrscheinlich zu einer Abweichung vom aktuellen Kampagnen Zeitplan kommen</a:t>
            </a:r>
          </a:p>
          <a:p>
            <a:r>
              <a:rPr lang="de-DE" dirty="0"/>
              <a:t>• Die Dauerausschreibungen für die Sachbearbeitungsstellen wurden zum Januar 2023 in den Anforderungsprofilen um ein paar verwaltungsnahe Berufe ergänzt, da eine größere Öffnung der Zielgruppe noch ungewiss ist, müssen gegebenenfalls Zwischenmaßnahmen für das Personalmarketing bis zum Start der großen Kampagne erarbeitet werden (10-5.16)</a:t>
            </a:r>
          </a:p>
        </p:txBody>
      </p:sp>
      <p:sp>
        <p:nvSpPr>
          <p:cNvPr id="4" name="Foliennummernplatzhalter 3"/>
          <p:cNvSpPr>
            <a:spLocks noGrp="1"/>
          </p:cNvSpPr>
          <p:nvPr>
            <p:ph type="sldNum" sz="quarter" idx="10"/>
          </p:nvPr>
        </p:nvSpPr>
        <p:spPr/>
        <p:txBody>
          <a:bodyPr/>
          <a:lstStyle/>
          <a:p>
            <a:fld id="{61843D90-3925-4F07-933D-A9346534DB5D}" type="slidenum">
              <a:rPr lang="de-DE" smtClean="0"/>
              <a:pPr/>
              <a:t>4</a:t>
            </a:fld>
            <a:endParaRPr lang="de-DE"/>
          </a:p>
        </p:txBody>
      </p:sp>
    </p:spTree>
    <p:extLst>
      <p:ext uri="{BB962C8B-B14F-4D97-AF65-F5344CB8AC3E}">
        <p14:creationId xmlns:p14="http://schemas.microsoft.com/office/powerpoint/2010/main" val="195170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r>
              <a:rPr lang="de-DE" dirty="0"/>
              <a:t>Vollständige Übertragung der Aufgabe "</a:t>
            </a:r>
            <a:r>
              <a:rPr lang="de-DE" dirty="0" err="1"/>
              <a:t>FamCard</a:t>
            </a:r>
            <a:r>
              <a:rPr lang="de-DE" dirty="0"/>
              <a:t>" von den </a:t>
            </a:r>
            <a:r>
              <a:rPr lang="de-DE" dirty="0" err="1"/>
              <a:t>BüBü´s</a:t>
            </a:r>
            <a:r>
              <a:rPr lang="de-DE" dirty="0"/>
              <a:t> auf die Bezirksämter in den Außenbezirken ab 01.01.2023.</a:t>
            </a:r>
          </a:p>
          <a:p>
            <a:r>
              <a:rPr lang="de-DE" dirty="0"/>
              <a:t>- Prozessbeschreibungen zu  Landesfamilienpass,  </a:t>
            </a:r>
            <a:r>
              <a:rPr lang="de-DE" dirty="0" err="1"/>
              <a:t>FamCard</a:t>
            </a:r>
            <a:r>
              <a:rPr lang="de-DE" dirty="0"/>
              <a:t> und Fundsachen erstellt, freigegeben und an Bezirksämter kommuniziert.</a:t>
            </a:r>
          </a:p>
        </p:txBody>
      </p:sp>
      <p:sp>
        <p:nvSpPr>
          <p:cNvPr id="4" name="Foliennummernplatzhalter 3"/>
          <p:cNvSpPr>
            <a:spLocks noGrp="1"/>
          </p:cNvSpPr>
          <p:nvPr>
            <p:ph type="sldNum" sz="quarter" idx="10"/>
          </p:nvPr>
        </p:nvSpPr>
        <p:spPr/>
        <p:txBody>
          <a:bodyPr/>
          <a:lstStyle/>
          <a:p>
            <a:fld id="{61843D90-3925-4F07-933D-A9346534DB5D}" type="slidenum">
              <a:rPr lang="de-DE" smtClean="0"/>
              <a:pPr/>
              <a:t>5</a:t>
            </a:fld>
            <a:endParaRPr lang="de-DE"/>
          </a:p>
        </p:txBody>
      </p:sp>
    </p:spTree>
    <p:extLst>
      <p:ext uri="{BB962C8B-B14F-4D97-AF65-F5344CB8AC3E}">
        <p14:creationId xmlns:p14="http://schemas.microsoft.com/office/powerpoint/2010/main" val="124525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r>
              <a:rPr lang="de-DE" dirty="0"/>
              <a:t>Es wird </a:t>
            </a:r>
            <a:r>
              <a:rPr lang="de-DE" dirty="0" err="1"/>
              <a:t>lt</a:t>
            </a:r>
            <a:r>
              <a:rPr lang="de-DE" dirty="0"/>
              <a:t> Kämmerei kein Unterschied zwischen inländischen oder ausländischen Karten gemacht</a:t>
            </a:r>
          </a:p>
          <a:p>
            <a:r>
              <a:rPr lang="de-DE" dirty="0"/>
              <a:t>- Die LHS akzeptiert lediglich  keine American Express, weil man für diese Karte gesonderte Verträge benötigt (die Normalen Zahlungsprovider bedienen diese Karte nicht) und AE vergleichsweise hohe Provisionen verlangt. </a:t>
            </a:r>
          </a:p>
          <a:p>
            <a:r>
              <a:rPr lang="de-DE" dirty="0"/>
              <a:t>- Außerdem wird diese Karte auch nur sehr selten nachgefragt. Die meisten Kunden nutzen VISA- oder </a:t>
            </a:r>
            <a:r>
              <a:rPr lang="de-DE" dirty="0" err="1"/>
              <a:t>Mastercard</a:t>
            </a:r>
            <a:r>
              <a:rPr lang="de-DE" dirty="0"/>
              <a:t>  - das funktioniert - zumindest bei 34 + 66 schon seit Jahren problemlos.</a:t>
            </a:r>
          </a:p>
          <a:p>
            <a:endParaRPr lang="de-DE" dirty="0"/>
          </a:p>
          <a:p>
            <a:r>
              <a:rPr lang="de-DE" dirty="0"/>
              <a:t>Rapp: Termine mit Zentr. Einkauf </a:t>
            </a:r>
            <a:r>
              <a:rPr lang="de-DE" dirty="0" err="1"/>
              <a:t>bezügl</a:t>
            </a:r>
            <a:r>
              <a:rPr lang="de-DE" dirty="0"/>
              <a:t>. </a:t>
            </a:r>
            <a:r>
              <a:rPr lang="de-DE" dirty="0" smtClean="0"/>
              <a:t>Beschaffungsmöglichkeiten </a:t>
            </a:r>
            <a:r>
              <a:rPr lang="de-DE" dirty="0"/>
              <a:t>geführt (Geräte müssen mit neuem Kassensystem kompatibel sein); Angebot bei Fa. Hess angefordert</a:t>
            </a:r>
          </a:p>
        </p:txBody>
      </p:sp>
      <p:sp>
        <p:nvSpPr>
          <p:cNvPr id="4" name="Foliennummernplatzhalter 3"/>
          <p:cNvSpPr>
            <a:spLocks noGrp="1"/>
          </p:cNvSpPr>
          <p:nvPr>
            <p:ph type="sldNum" sz="quarter" idx="10"/>
          </p:nvPr>
        </p:nvSpPr>
        <p:spPr/>
        <p:txBody>
          <a:bodyPr/>
          <a:lstStyle/>
          <a:p>
            <a:fld id="{61843D90-3925-4F07-933D-A9346534DB5D}" type="slidenum">
              <a:rPr lang="de-DE" smtClean="0"/>
              <a:pPr/>
              <a:t>6</a:t>
            </a:fld>
            <a:endParaRPr lang="de-DE"/>
          </a:p>
        </p:txBody>
      </p:sp>
    </p:spTree>
    <p:extLst>
      <p:ext uri="{BB962C8B-B14F-4D97-AF65-F5344CB8AC3E}">
        <p14:creationId xmlns:p14="http://schemas.microsoft.com/office/powerpoint/2010/main" val="65118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1843D90-3925-4F07-933D-A9346534DB5D}" type="slidenum">
              <a:rPr lang="de-DE" smtClean="0"/>
              <a:pPr/>
              <a:t>12</a:t>
            </a:fld>
            <a:endParaRPr lang="de-DE"/>
          </a:p>
        </p:txBody>
      </p:sp>
    </p:spTree>
    <p:extLst>
      <p:ext uri="{BB962C8B-B14F-4D97-AF65-F5344CB8AC3E}">
        <p14:creationId xmlns:p14="http://schemas.microsoft.com/office/powerpoint/2010/main" val="329126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72000" y="1439999"/>
            <a:ext cx="10944000" cy="1512000"/>
          </a:xfrm>
          <a:prstGeom prst="rect">
            <a:avLst/>
          </a:prstGeom>
        </p:spPr>
        <p:txBody>
          <a:bodyPr/>
          <a:lstStyle>
            <a:lvl1pPr>
              <a:defRPr>
                <a:latin typeface="Arial" pitchFamily="34" charset="0"/>
                <a:cs typeface="Arial" pitchFamily="34" charset="0"/>
              </a:defRPr>
            </a:lvl1pPr>
          </a:lstStyle>
          <a:p>
            <a:r>
              <a:rPr lang="de-DE" noProof="0" smtClean="0"/>
              <a:t>Titelmasterformat durch Klicken bearbeiten</a:t>
            </a:r>
            <a:endParaRPr lang="de-DE" dirty="0"/>
          </a:p>
        </p:txBody>
      </p:sp>
      <p:sp>
        <p:nvSpPr>
          <p:cNvPr id="3" name="Untertitel 2"/>
          <p:cNvSpPr>
            <a:spLocks noGrp="1"/>
          </p:cNvSpPr>
          <p:nvPr>
            <p:ph type="subTitle" idx="1"/>
          </p:nvPr>
        </p:nvSpPr>
        <p:spPr>
          <a:xfrm>
            <a:off x="672000" y="3240000"/>
            <a:ext cx="10944000" cy="19800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r>
              <a:rPr lang="de-DE" smtClean="0"/>
              <a:t>TT.MM.JJJJ</a:t>
            </a:r>
            <a:endParaRPr lang="de-DE"/>
          </a:p>
        </p:txBody>
      </p:sp>
      <p:sp>
        <p:nvSpPr>
          <p:cNvPr id="5" name="Fußzeilenplatzhalter 4"/>
          <p:cNvSpPr>
            <a:spLocks noGrp="1"/>
          </p:cNvSpPr>
          <p:nvPr>
            <p:ph type="ftr" sz="quarter" idx="11"/>
          </p:nvPr>
        </p:nvSpPr>
        <p:spPr/>
        <p:txBody>
          <a:bodyPr/>
          <a:lstStyle/>
          <a:p>
            <a:r>
              <a:rPr lang="de-DE" smtClean="0"/>
              <a:t>Landeshauptstadt Stuttgart – Org.-Einheit</a:t>
            </a:r>
            <a:endParaRPr lang="de-DE"/>
          </a:p>
        </p:txBody>
      </p:sp>
      <p:sp>
        <p:nvSpPr>
          <p:cNvPr id="6" name="Foliennummernplatzhalter 5"/>
          <p:cNvSpPr>
            <a:spLocks noGrp="1"/>
          </p:cNvSpPr>
          <p:nvPr>
            <p:ph type="sldNum" sz="quarter" idx="12"/>
          </p:nvPr>
        </p:nvSpPr>
        <p:spPr/>
        <p:txBody>
          <a:bodyPr/>
          <a:lstStyle/>
          <a:p>
            <a:fld id="{6F3E961D-EF74-436B-90B9-F1DB5E2C9C95}"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12.01.2023</a:t>
            </a:r>
            <a:endParaRPr lang="de-DE"/>
          </a:p>
        </p:txBody>
      </p:sp>
      <p:sp>
        <p:nvSpPr>
          <p:cNvPr id="3" name="Footer Placeholder 2"/>
          <p:cNvSpPr>
            <a:spLocks noGrp="1"/>
          </p:cNvSpPr>
          <p:nvPr>
            <p:ph type="ftr" sz="quarter" idx="11"/>
          </p:nvPr>
        </p:nvSpPr>
        <p:spPr/>
        <p:txBody>
          <a:bodyPr/>
          <a:lstStyle/>
          <a:p>
            <a:r>
              <a:rPr lang="de-DE" smtClean="0"/>
              <a:t>Landeshauptstadt Stuttgart – DO.IT Amt für Digitalisierung, Organisation und IT, 17-3.4</a:t>
            </a:r>
            <a:endParaRPr lang="de-DE"/>
          </a:p>
        </p:txBody>
      </p:sp>
      <p:sp>
        <p:nvSpPr>
          <p:cNvPr id="4" name="Slide Number Placeholder 3"/>
          <p:cNvSpPr>
            <a:spLocks noGrp="1"/>
          </p:cNvSpPr>
          <p:nvPr>
            <p:ph type="sldNum" sz="quarter" idx="12"/>
          </p:nvPr>
        </p:nvSpPr>
        <p:spPr/>
        <p:txBody>
          <a:bodyPr/>
          <a:lstStyle/>
          <a:p>
            <a:fld id="{3628FA79-8444-411A-9EA3-1A2DEAFC527D}" type="slidenum">
              <a:rPr lang="de-DE" smtClean="0"/>
              <a:t>‹Nr.›</a:t>
            </a:fld>
            <a:endParaRPr lang="de-DE"/>
          </a:p>
        </p:txBody>
      </p:sp>
    </p:spTree>
    <p:extLst>
      <p:ext uri="{BB962C8B-B14F-4D97-AF65-F5344CB8AC3E}">
        <p14:creationId xmlns:p14="http://schemas.microsoft.com/office/powerpoint/2010/main" val="264399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Diagramm">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de-DE" smtClean="0"/>
              <a:t>TT.MM.JJJJ</a:t>
            </a:r>
            <a:endParaRPr lang="de-DE" dirty="0"/>
          </a:p>
        </p:txBody>
      </p:sp>
      <p:sp>
        <p:nvSpPr>
          <p:cNvPr id="8" name="Foliennummernplatzhalter 7"/>
          <p:cNvSpPr>
            <a:spLocks noGrp="1"/>
          </p:cNvSpPr>
          <p:nvPr>
            <p:ph type="sldNum" sz="quarter" idx="11"/>
          </p:nvPr>
        </p:nvSpPr>
        <p:spPr/>
        <p:txBody>
          <a:bodyPr/>
          <a:lstStyle/>
          <a:p>
            <a:fld id="{6F3E961D-EF74-436B-90B9-F1DB5E2C9C95}" type="slidenum">
              <a:rPr lang="de-DE" smtClean="0"/>
              <a:pPr/>
              <a:t>‹Nr.›</a:t>
            </a:fld>
            <a:endParaRPr lang="de-DE" dirty="0"/>
          </a:p>
        </p:txBody>
      </p:sp>
      <p:sp>
        <p:nvSpPr>
          <p:cNvPr id="9" name="Fußzeilenplatzhalter 8"/>
          <p:cNvSpPr>
            <a:spLocks noGrp="1"/>
          </p:cNvSpPr>
          <p:nvPr>
            <p:ph type="ftr" sz="quarter" idx="12"/>
          </p:nvPr>
        </p:nvSpPr>
        <p:spPr/>
        <p:txBody>
          <a:bodyPr/>
          <a:lstStyle/>
          <a:p>
            <a:pPr>
              <a:defRPr/>
            </a:pPr>
            <a:r>
              <a:rPr lang="de-DE" dirty="0" smtClean="0"/>
              <a:t>Landeshauptstadt Stuttgart – Org.-Einheit</a:t>
            </a:r>
            <a:endParaRPr lang="de-DE" dirty="0"/>
          </a:p>
        </p:txBody>
      </p:sp>
      <p:sp>
        <p:nvSpPr>
          <p:cNvPr id="10" name="Diagrammplatzhalter 9"/>
          <p:cNvSpPr>
            <a:spLocks noGrp="1"/>
          </p:cNvSpPr>
          <p:nvPr>
            <p:ph type="chart" sz="quarter" idx="13"/>
          </p:nvPr>
        </p:nvSpPr>
        <p:spPr>
          <a:xfrm>
            <a:off x="1920000" y="3420000"/>
            <a:ext cx="4320000" cy="2160000"/>
          </a:xfrm>
        </p:spPr>
        <p:txBody>
          <a:bodyPr/>
          <a:lstStyle/>
          <a:p>
            <a:r>
              <a:rPr lang="de-DE" smtClean="0"/>
              <a:t>Diagramm durch Klicken auf Symbol hinzufügen</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mit Überschrif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TT.MM.JJJJ</a:t>
            </a:r>
            <a:endParaRPr lang="de-DE" dirty="0"/>
          </a:p>
        </p:txBody>
      </p:sp>
      <p:sp>
        <p:nvSpPr>
          <p:cNvPr id="4" name="Fußzeilenplatzhalter 3"/>
          <p:cNvSpPr>
            <a:spLocks noGrp="1"/>
          </p:cNvSpPr>
          <p:nvPr>
            <p:ph type="ftr" sz="quarter" idx="11"/>
          </p:nvPr>
        </p:nvSpPr>
        <p:spPr/>
        <p:txBody>
          <a:bodyPr/>
          <a:lstStyle/>
          <a:p>
            <a:pPr>
              <a:defRPr/>
            </a:pPr>
            <a:r>
              <a:rPr lang="de-DE" smtClean="0"/>
              <a:t>Landeshauptstadt Stuttgart – Org.-Einheit</a:t>
            </a:r>
            <a:endParaRPr lang="de-DE" dirty="0"/>
          </a:p>
        </p:txBody>
      </p:sp>
      <p:sp>
        <p:nvSpPr>
          <p:cNvPr id="5" name="Foliennummernplatzhalter 4"/>
          <p:cNvSpPr>
            <a:spLocks noGrp="1"/>
          </p:cNvSpPr>
          <p:nvPr>
            <p:ph type="sldNum" sz="quarter" idx="12"/>
          </p:nvPr>
        </p:nvSpPr>
        <p:spPr/>
        <p:txBody>
          <a:bodyPr/>
          <a:lstStyle/>
          <a:p>
            <a:fld id="{6F3E961D-EF74-436B-90B9-F1DB5E2C9C95}" type="slidenum">
              <a:rPr lang="de-DE" smtClean="0"/>
              <a:pPr/>
              <a:t>‹Nr.›</a:t>
            </a:fld>
            <a:endParaRPr lang="de-DE" dirty="0"/>
          </a:p>
        </p:txBody>
      </p:sp>
      <p:sp>
        <p:nvSpPr>
          <p:cNvPr id="9" name="Textplatzhalter 8"/>
          <p:cNvSpPr>
            <a:spLocks noGrp="1"/>
          </p:cNvSpPr>
          <p:nvPr>
            <p:ph type="body" sz="quarter" idx="13"/>
          </p:nvPr>
        </p:nvSpPr>
        <p:spPr>
          <a:xfrm>
            <a:off x="672000" y="2448000"/>
            <a:ext cx="10944000" cy="3600000"/>
          </a:xfrm>
        </p:spPr>
        <p:txBody>
          <a:bodyPr/>
          <a:lstStyle>
            <a:lvl1pPr>
              <a:defRPr lang="de-DE" sz="3200" kern="1200" dirty="0" smtClean="0">
                <a:solidFill>
                  <a:schemeClr val="tx1"/>
                </a:solidFill>
                <a:latin typeface="Arial" pitchFamily="34" charset="0"/>
                <a:ea typeface="+mn-ea"/>
                <a:cs typeface="Arial" pitchFamily="34" charset="0"/>
              </a:defRPr>
            </a:lvl1pPr>
            <a:lvl2pPr>
              <a:defRPr lang="de-DE" sz="2800" kern="1200" dirty="0" smtClean="0">
                <a:solidFill>
                  <a:schemeClr val="tx1"/>
                </a:solidFill>
                <a:latin typeface="Arial" pitchFamily="34" charset="0"/>
                <a:ea typeface="+mn-ea"/>
                <a:cs typeface="Arial" pitchFamily="34" charset="0"/>
              </a:defRPr>
            </a:lvl2pPr>
            <a:lvl3pPr marL="2155825" indent="-228600">
              <a:defRPr lang="de-DE" sz="2400" kern="1200" dirty="0" smtClean="0">
                <a:solidFill>
                  <a:schemeClr val="tx1"/>
                </a:solidFill>
                <a:latin typeface="Arial" pitchFamily="34" charset="0"/>
                <a:ea typeface="+mn-ea"/>
                <a:cs typeface="Arial" pitchFamily="34" charset="0"/>
              </a:defRPr>
            </a:lvl3pPr>
            <a:lvl4pPr>
              <a:defRPr lang="de-DE" sz="2000" kern="1200" dirty="0" smtClean="0">
                <a:solidFill>
                  <a:schemeClr val="tx1"/>
                </a:solidFill>
                <a:latin typeface="Arial" pitchFamily="34" charset="0"/>
                <a:ea typeface="+mn-ea"/>
                <a:cs typeface="Arial" pitchFamily="34" charset="0"/>
              </a:defRPr>
            </a:lvl4pPr>
            <a:lvl5pPr>
              <a:defRPr lang="de-DE" sz="2000" kern="1200" dirty="0">
                <a:solidFill>
                  <a:schemeClr val="tx1"/>
                </a:solidFill>
                <a:latin typeface="Arial" pitchFamily="34" charset="0"/>
                <a:ea typeface="+mn-ea"/>
                <a:cs typeface="Arial" pitchFamily="34" charset="0"/>
              </a:defRPr>
            </a:lvl5pPr>
          </a:lstStyle>
          <a:p>
            <a:pPr marL="342900" lvl="0" indent="-342900" algn="l" defTabSz="914400" rtl="0" eaLnBrk="1" latinLnBrk="0" hangingPunct="1">
              <a:spcBef>
                <a:spcPct val="20000"/>
              </a:spcBef>
              <a:buFont typeface="Arial" pitchFamily="34" charset="0"/>
              <a:buChar char="•"/>
            </a:pPr>
            <a:r>
              <a:rPr lang="de-DE" smtClean="0"/>
              <a:t>Formatvorlagen des Textmasters bearbeiten</a:t>
            </a:r>
          </a:p>
          <a:p>
            <a:pPr marL="342900" lvl="1" indent="-342900" algn="l" defTabSz="914400" rtl="0" eaLnBrk="1" latinLnBrk="0" hangingPunct="1">
              <a:spcBef>
                <a:spcPct val="20000"/>
              </a:spcBef>
              <a:buFont typeface="Arial" pitchFamily="34" charset="0"/>
              <a:buChar char="•"/>
            </a:pPr>
            <a:r>
              <a:rPr lang="de-DE" smtClean="0"/>
              <a:t>Zweite Ebene</a:t>
            </a:r>
          </a:p>
          <a:p>
            <a:pPr marL="342900" lvl="2" indent="-342900" algn="l" defTabSz="914400" rtl="0" eaLnBrk="1" latinLnBrk="0" hangingPunct="1">
              <a:spcBef>
                <a:spcPct val="20000"/>
              </a:spcBef>
              <a:buFont typeface="Arial" pitchFamily="34" charset="0"/>
              <a:buChar char="•"/>
            </a:pPr>
            <a:r>
              <a:rPr lang="de-DE" smtClean="0"/>
              <a:t>Dritte Ebene</a:t>
            </a:r>
          </a:p>
          <a:p>
            <a:pPr marL="342900" lvl="3" indent="-342900" algn="l" defTabSz="914400" rtl="0" eaLnBrk="1" latinLnBrk="0" hangingPunct="1">
              <a:spcBef>
                <a:spcPct val="20000"/>
              </a:spcBef>
              <a:buFont typeface="Arial" pitchFamily="34" charset="0"/>
              <a:buChar char="•"/>
            </a:pPr>
            <a:r>
              <a:rPr lang="de-DE" smtClean="0"/>
              <a:t>Vierte Ebene</a:t>
            </a:r>
          </a:p>
          <a:p>
            <a:pPr marL="342900" lvl="4" indent="-342900" algn="l" defTabSz="914400" rtl="0" eaLnBrk="1" latinLnBrk="0" hangingPunct="1">
              <a:spcBef>
                <a:spcPct val="20000"/>
              </a:spcBef>
              <a:buFont typeface="Arial" pitchFamily="34" charset="0"/>
              <a:buChar char="•"/>
            </a:pPr>
            <a:r>
              <a:rPr lang="de-DE" smtClean="0"/>
              <a:t>Fünfte Ebene</a:t>
            </a:r>
            <a:endParaRPr lang="de-DE" dirty="0"/>
          </a:p>
        </p:txBody>
      </p:sp>
      <p:sp>
        <p:nvSpPr>
          <p:cNvPr id="8" name="Titel 7"/>
          <p:cNvSpPr>
            <a:spLocks noGrp="1"/>
          </p:cNvSpPr>
          <p:nvPr>
            <p:ph type="title"/>
          </p:nvPr>
        </p:nvSpPr>
        <p:spPr>
          <a:xfrm>
            <a:off x="672000" y="1219560"/>
            <a:ext cx="10944000" cy="1152000"/>
          </a:xfrm>
        </p:spPr>
        <p:txBody>
          <a:bodyPr/>
          <a:lstStyle/>
          <a:p>
            <a:r>
              <a:rPr lang="de-DE" smtClean="0"/>
              <a:t>Titelmasterformat durch Klicken bearbeiten</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72000" y="1260000"/>
            <a:ext cx="10944000" cy="1224000"/>
          </a:xfrm>
          <a:prstGeom prst="rect">
            <a:avLst/>
          </a:prstGeom>
        </p:spPr>
        <p:txBody>
          <a:bodyPr/>
          <a:lstStyle/>
          <a:p>
            <a:r>
              <a:rPr lang="de-DE" smtClean="0"/>
              <a:t>Titelmasterformat durch Klicken bearbeiten</a:t>
            </a:r>
            <a:endParaRPr lang="de-DE" dirty="0"/>
          </a:p>
        </p:txBody>
      </p:sp>
      <p:sp>
        <p:nvSpPr>
          <p:cNvPr id="3" name="Inhaltsplatzhalter 2"/>
          <p:cNvSpPr>
            <a:spLocks noGrp="1"/>
          </p:cNvSpPr>
          <p:nvPr>
            <p:ph idx="1"/>
          </p:nvPr>
        </p:nvSpPr>
        <p:spPr>
          <a:xfrm>
            <a:off x="672000" y="2616180"/>
            <a:ext cx="10944000" cy="3240000"/>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smtClean="0"/>
              <a:t>TT.MM.JJJJ</a:t>
            </a:r>
            <a:endParaRPr lang="de-DE"/>
          </a:p>
        </p:txBody>
      </p:sp>
      <p:sp>
        <p:nvSpPr>
          <p:cNvPr id="5" name="Fußzeilenplatzhalter 4"/>
          <p:cNvSpPr>
            <a:spLocks noGrp="1"/>
          </p:cNvSpPr>
          <p:nvPr>
            <p:ph type="ftr" sz="quarter" idx="11"/>
          </p:nvPr>
        </p:nvSpPr>
        <p:spPr/>
        <p:txBody>
          <a:bodyPr/>
          <a:lstStyle/>
          <a:p>
            <a:r>
              <a:rPr lang="de-DE" smtClean="0"/>
              <a:t>Landeshauptstadt Stuttgart – Org.-Einheit</a:t>
            </a:r>
            <a:endParaRPr lang="de-DE"/>
          </a:p>
        </p:txBody>
      </p:sp>
      <p:sp>
        <p:nvSpPr>
          <p:cNvPr id="6" name="Foliennummernplatzhalter 5"/>
          <p:cNvSpPr>
            <a:spLocks noGrp="1"/>
          </p:cNvSpPr>
          <p:nvPr>
            <p:ph type="sldNum" sz="quarter" idx="12"/>
          </p:nvPr>
        </p:nvSpPr>
        <p:spPr/>
        <p:txBody>
          <a:bodyPr/>
          <a:lstStyle/>
          <a:p>
            <a:fld id="{6F3E961D-EF74-436B-90B9-F1DB5E2C9C95}"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TT.MM.JJJJ</a:t>
            </a:r>
            <a:endParaRPr lang="de-DE" dirty="0"/>
          </a:p>
        </p:txBody>
      </p:sp>
      <p:sp>
        <p:nvSpPr>
          <p:cNvPr id="4" name="Fußzeilenplatzhalter 3"/>
          <p:cNvSpPr>
            <a:spLocks noGrp="1"/>
          </p:cNvSpPr>
          <p:nvPr>
            <p:ph type="ftr" sz="quarter" idx="11"/>
          </p:nvPr>
        </p:nvSpPr>
        <p:spPr/>
        <p:txBody>
          <a:bodyPr/>
          <a:lstStyle/>
          <a:p>
            <a:pPr>
              <a:defRPr/>
            </a:pPr>
            <a:r>
              <a:rPr lang="de-DE" smtClean="0"/>
              <a:t>Landeshauptstadt Stuttgart – Org.-Einheit</a:t>
            </a:r>
            <a:endParaRPr lang="de-DE" dirty="0"/>
          </a:p>
        </p:txBody>
      </p:sp>
      <p:sp>
        <p:nvSpPr>
          <p:cNvPr id="5" name="Foliennummernplatzhalter 4"/>
          <p:cNvSpPr>
            <a:spLocks noGrp="1"/>
          </p:cNvSpPr>
          <p:nvPr>
            <p:ph type="sldNum" sz="quarter" idx="12"/>
          </p:nvPr>
        </p:nvSpPr>
        <p:spPr/>
        <p:txBody>
          <a:bodyPr/>
          <a:lstStyle/>
          <a:p>
            <a:fld id="{6F3E961D-EF74-436B-90B9-F1DB5E2C9C95}" type="slidenum">
              <a:rPr lang="de-DE" smtClean="0"/>
              <a:pPr/>
              <a:t>‹Nr.›</a:t>
            </a:fld>
            <a:endParaRPr lang="de-DE" dirty="0"/>
          </a:p>
        </p:txBody>
      </p:sp>
      <p:sp>
        <p:nvSpPr>
          <p:cNvPr id="7" name="Textplatzhalter 6"/>
          <p:cNvSpPr>
            <a:spLocks noGrp="1"/>
          </p:cNvSpPr>
          <p:nvPr>
            <p:ph type="body" sz="quarter" idx="13"/>
          </p:nvPr>
        </p:nvSpPr>
        <p:spPr>
          <a:xfrm>
            <a:off x="672000" y="1440000"/>
            <a:ext cx="10944000" cy="4464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lang="de-DE" sz="2400" kern="1200" dirty="0" smtClean="0">
                <a:solidFill>
                  <a:schemeClr val="tx1"/>
                </a:solidFill>
                <a:latin typeface="Arial" pitchFamily="34" charset="0"/>
                <a:ea typeface="+mn-ea"/>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72000" y="1116000"/>
            <a:ext cx="10944000" cy="1152000"/>
          </a:xfrm>
          <a:prstGeom prst="rect">
            <a:avLst/>
          </a:prstGeom>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672000" y="2412000"/>
            <a:ext cx="5280000" cy="3708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6336000" y="2412000"/>
            <a:ext cx="5280000" cy="3708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r>
              <a:rPr lang="de-DE" smtClean="0"/>
              <a:t>TT.MM.JJJJ</a:t>
            </a:r>
            <a:endParaRPr lang="de-DE"/>
          </a:p>
        </p:txBody>
      </p:sp>
      <p:sp>
        <p:nvSpPr>
          <p:cNvPr id="6" name="Fußzeilenplatzhalter 5"/>
          <p:cNvSpPr>
            <a:spLocks noGrp="1"/>
          </p:cNvSpPr>
          <p:nvPr>
            <p:ph type="ftr" sz="quarter" idx="11"/>
          </p:nvPr>
        </p:nvSpPr>
        <p:spPr/>
        <p:txBody>
          <a:bodyPr/>
          <a:lstStyle/>
          <a:p>
            <a:r>
              <a:rPr lang="de-DE" smtClean="0"/>
              <a:t>Landeshauptstadt Stuttgart – Org.-Einheit</a:t>
            </a:r>
            <a:endParaRPr lang="de-DE"/>
          </a:p>
        </p:txBody>
      </p:sp>
      <p:sp>
        <p:nvSpPr>
          <p:cNvPr id="7" name="Foliennummernplatzhalter 6"/>
          <p:cNvSpPr>
            <a:spLocks noGrp="1"/>
          </p:cNvSpPr>
          <p:nvPr>
            <p:ph type="sldNum" sz="quarter" idx="12"/>
          </p:nvPr>
        </p:nvSpPr>
        <p:spPr/>
        <p:txBody>
          <a:bodyPr/>
          <a:lstStyle/>
          <a:p>
            <a:fld id="{6F3E961D-EF74-436B-90B9-F1DB5E2C9C95}"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1019810"/>
            <a:ext cx="4011084" cy="1162050"/>
          </a:xfrm>
          <a:prstGeom prst="rect">
            <a:avLst/>
          </a:prstGeom>
        </p:spPr>
        <p:txBody>
          <a:bodyPr anchor="b"/>
          <a:lstStyle>
            <a:lvl1pPr algn="l">
              <a:defRPr sz="2000" b="1"/>
            </a:lvl1pPr>
          </a:lstStyle>
          <a:p>
            <a:r>
              <a:rPr lang="de-DE" smtClean="0"/>
              <a:t>Titelmasterformat durch Klicken bearbeiten</a:t>
            </a:r>
            <a:endParaRPr lang="de-DE" dirty="0"/>
          </a:p>
        </p:txBody>
      </p:sp>
      <p:sp>
        <p:nvSpPr>
          <p:cNvPr id="3" name="Inhaltsplatzhalter 2"/>
          <p:cNvSpPr>
            <a:spLocks noGrp="1"/>
          </p:cNvSpPr>
          <p:nvPr>
            <p:ph idx="1"/>
          </p:nvPr>
        </p:nvSpPr>
        <p:spPr>
          <a:xfrm>
            <a:off x="4766733" y="1019812"/>
            <a:ext cx="6815667" cy="504570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609601" y="2181862"/>
            <a:ext cx="4011084" cy="387603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r>
              <a:rPr lang="de-DE" smtClean="0"/>
              <a:t>TT.MM.JJJJ</a:t>
            </a:r>
            <a:endParaRPr lang="de-DE"/>
          </a:p>
        </p:txBody>
      </p:sp>
      <p:sp>
        <p:nvSpPr>
          <p:cNvPr id="6" name="Fußzeilenplatzhalter 5"/>
          <p:cNvSpPr>
            <a:spLocks noGrp="1"/>
          </p:cNvSpPr>
          <p:nvPr>
            <p:ph type="ftr" sz="quarter" idx="11"/>
          </p:nvPr>
        </p:nvSpPr>
        <p:spPr/>
        <p:txBody>
          <a:bodyPr/>
          <a:lstStyle/>
          <a:p>
            <a:r>
              <a:rPr lang="de-DE" smtClean="0"/>
              <a:t>Landeshauptstadt Stuttgart – Org.-Einheit</a:t>
            </a:r>
            <a:endParaRPr lang="de-DE"/>
          </a:p>
        </p:txBody>
      </p:sp>
      <p:sp>
        <p:nvSpPr>
          <p:cNvPr id="7" name="Foliennummernplatzhalter 6"/>
          <p:cNvSpPr>
            <a:spLocks noGrp="1"/>
          </p:cNvSpPr>
          <p:nvPr>
            <p:ph type="sldNum" sz="quarter" idx="12"/>
          </p:nvPr>
        </p:nvSpPr>
        <p:spPr/>
        <p:txBody>
          <a:bodyPr/>
          <a:lstStyle/>
          <a:p>
            <a:fld id="{6F3E961D-EF74-436B-90B9-F1DB5E2C9C95}"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84420"/>
            <a:ext cx="7315200" cy="482918"/>
          </a:xfrm>
          <a:prstGeom prst="rect">
            <a:avLst/>
          </a:prstGeom>
        </p:spPr>
        <p:txBody>
          <a:bodyPr anchor="b"/>
          <a:lstStyle>
            <a:lvl1pPr algn="l">
              <a:defRPr sz="2000" b="1"/>
            </a:lvl1pPr>
          </a:lstStyle>
          <a:p>
            <a:r>
              <a:rPr lang="de-DE" smtClean="0"/>
              <a:t>Titelmasterformat durch Klicken bearbeiten</a:t>
            </a:r>
            <a:endParaRPr lang="de-DE" dirty="0"/>
          </a:p>
        </p:txBody>
      </p:sp>
      <p:sp>
        <p:nvSpPr>
          <p:cNvPr id="3" name="Bildplatzhalter 2"/>
          <p:cNvSpPr>
            <a:spLocks noGrp="1"/>
          </p:cNvSpPr>
          <p:nvPr>
            <p:ph type="pic" idx="1"/>
          </p:nvPr>
        </p:nvSpPr>
        <p:spPr>
          <a:xfrm>
            <a:off x="2389717" y="1054736"/>
            <a:ext cx="7315200" cy="372300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2389717" y="5367338"/>
            <a:ext cx="7315200" cy="682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r>
              <a:rPr lang="de-DE" smtClean="0"/>
              <a:t>TT.MM.JJJJ</a:t>
            </a:r>
            <a:endParaRPr lang="de-DE"/>
          </a:p>
        </p:txBody>
      </p:sp>
      <p:sp>
        <p:nvSpPr>
          <p:cNvPr id="6" name="Fußzeilenplatzhalter 5"/>
          <p:cNvSpPr>
            <a:spLocks noGrp="1"/>
          </p:cNvSpPr>
          <p:nvPr>
            <p:ph type="ftr" sz="quarter" idx="11"/>
          </p:nvPr>
        </p:nvSpPr>
        <p:spPr/>
        <p:txBody>
          <a:bodyPr/>
          <a:lstStyle/>
          <a:p>
            <a:r>
              <a:rPr lang="de-DE" smtClean="0"/>
              <a:t>Landeshauptstadt Stuttgart – Org.-Einheit</a:t>
            </a:r>
            <a:endParaRPr lang="de-DE"/>
          </a:p>
        </p:txBody>
      </p:sp>
      <p:sp>
        <p:nvSpPr>
          <p:cNvPr id="7" name="Foliennummernplatzhalter 6"/>
          <p:cNvSpPr>
            <a:spLocks noGrp="1"/>
          </p:cNvSpPr>
          <p:nvPr>
            <p:ph type="sldNum" sz="quarter" idx="12"/>
          </p:nvPr>
        </p:nvSpPr>
        <p:spPr/>
        <p:txBody>
          <a:bodyPr/>
          <a:lstStyle/>
          <a:p>
            <a:fld id="{6F3E961D-EF74-436B-90B9-F1DB5E2C9C95}"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TT.MM.JJJJ</a:t>
            </a:r>
            <a:endParaRPr lang="de-DE" dirty="0"/>
          </a:p>
        </p:txBody>
      </p:sp>
      <p:sp>
        <p:nvSpPr>
          <p:cNvPr id="4" name="Fußzeilenplatzhalter 3"/>
          <p:cNvSpPr>
            <a:spLocks noGrp="1"/>
          </p:cNvSpPr>
          <p:nvPr>
            <p:ph type="ftr" sz="quarter" idx="11"/>
          </p:nvPr>
        </p:nvSpPr>
        <p:spPr/>
        <p:txBody>
          <a:bodyPr/>
          <a:lstStyle/>
          <a:p>
            <a:pPr>
              <a:defRPr/>
            </a:pPr>
            <a:r>
              <a:rPr lang="de-DE" smtClean="0"/>
              <a:t>Landeshauptstadt Stuttgart – Org.-Einheit</a:t>
            </a:r>
            <a:endParaRPr lang="de-DE" dirty="0"/>
          </a:p>
        </p:txBody>
      </p:sp>
      <p:sp>
        <p:nvSpPr>
          <p:cNvPr id="5" name="Foliennummernplatzhalter 4"/>
          <p:cNvSpPr>
            <a:spLocks noGrp="1"/>
          </p:cNvSpPr>
          <p:nvPr>
            <p:ph type="sldNum" sz="quarter" idx="12"/>
          </p:nvPr>
        </p:nvSpPr>
        <p:spPr/>
        <p:txBody>
          <a:bodyPr/>
          <a:lstStyle/>
          <a:p>
            <a:fld id="{6F3E961D-EF74-436B-90B9-F1DB5E2C9C95}" type="slidenum">
              <a:rPr lang="de-DE" smtClean="0"/>
              <a:pPr/>
              <a:t>‹Nr.›</a:t>
            </a:fld>
            <a:endParaRPr lang="de-DE" dirty="0"/>
          </a:p>
        </p:txBody>
      </p:sp>
      <p:sp>
        <p:nvSpPr>
          <p:cNvPr id="8" name="Textplatzhalter 7"/>
          <p:cNvSpPr>
            <a:spLocks noGrp="1"/>
          </p:cNvSpPr>
          <p:nvPr>
            <p:ph type="body" sz="quarter" idx="13" hasCustomPrompt="1"/>
          </p:nvPr>
        </p:nvSpPr>
        <p:spPr>
          <a:xfrm>
            <a:off x="2496000" y="1440000"/>
            <a:ext cx="7392000" cy="4252140"/>
          </a:xfrm>
        </p:spPr>
        <p:txBody>
          <a:bodyPr/>
          <a:lstStyle>
            <a:lvl1pPr algn="ctr">
              <a:buNone/>
              <a:defRPr/>
            </a:lvl1pPr>
          </a:lstStyle>
          <a:p>
            <a:pPr algn="ctr"/>
            <a:r>
              <a:rPr lang="de-DE" sz="3200" dirty="0" smtClean="0"/>
              <a:t>Vielen Dank</a:t>
            </a:r>
            <a:br>
              <a:rPr lang="de-DE" sz="3200" dirty="0" smtClean="0"/>
            </a:br>
            <a:r>
              <a:rPr lang="de-DE" sz="3200" dirty="0" smtClean="0"/>
              <a:t>für Ihre Aufmerksamkeit.</a:t>
            </a:r>
            <a:br>
              <a:rPr lang="de-DE" sz="3200" dirty="0" smtClean="0"/>
            </a:br>
            <a:r>
              <a:rPr lang="de-DE" sz="3200" dirty="0" smtClean="0"/>
              <a:t/>
            </a:r>
            <a:br>
              <a:rPr lang="de-DE" sz="3200" dirty="0" smtClean="0"/>
            </a:br>
            <a:r>
              <a:rPr lang="de-DE" sz="3200" dirty="0" smtClean="0"/>
              <a:t>Haben Sie noch Fragen?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8304000" y="6372000"/>
            <a:ext cx="1680000" cy="360000"/>
          </a:xfrm>
          <a:prstGeom prst="rect">
            <a:avLst/>
          </a:prstGeom>
        </p:spPr>
        <p:txBody>
          <a:bodyPr vert="horz" lIns="0" tIns="0" rIns="0" bIns="0" rtlCol="0" anchor="t" anchorCtr="0"/>
          <a:lstStyle>
            <a:lvl1pPr algn="l">
              <a:defRPr sz="1000">
                <a:solidFill>
                  <a:srgbClr val="818181"/>
                </a:solidFill>
                <a:latin typeface="Arial" pitchFamily="34" charset="0"/>
                <a:cs typeface="Arial" pitchFamily="34" charset="0"/>
              </a:defRPr>
            </a:lvl1pPr>
          </a:lstStyle>
          <a:p>
            <a:r>
              <a:rPr lang="de-DE" dirty="0" smtClean="0"/>
              <a:t>TT.MM.JJJJ</a:t>
            </a:r>
            <a:endParaRPr lang="de-DE" dirty="0"/>
          </a:p>
        </p:txBody>
      </p:sp>
      <p:sp>
        <p:nvSpPr>
          <p:cNvPr id="5" name="Fußzeilenplatzhalter 4"/>
          <p:cNvSpPr>
            <a:spLocks noGrp="1"/>
          </p:cNvSpPr>
          <p:nvPr>
            <p:ph type="ftr" sz="quarter" idx="3"/>
          </p:nvPr>
        </p:nvSpPr>
        <p:spPr>
          <a:xfrm>
            <a:off x="480000" y="6372000"/>
            <a:ext cx="6720000" cy="360000"/>
          </a:xfrm>
          <a:prstGeom prst="rect">
            <a:avLst/>
          </a:prstGeom>
        </p:spPr>
        <p:txBody>
          <a:bodyPr vert="horz" lIns="0" tIns="0" rIns="0" bIns="0" rtlCol="0" anchor="t" anchorCtr="0"/>
          <a:lstStyle>
            <a:lvl1pPr algn="l">
              <a:defRPr sz="1000">
                <a:solidFill>
                  <a:srgbClr val="818181"/>
                </a:solidFill>
                <a:latin typeface="Arial" pitchFamily="34" charset="0"/>
                <a:cs typeface="Arial" pitchFamily="34" charset="0"/>
              </a:defRPr>
            </a:lvl1pPr>
          </a:lstStyle>
          <a:p>
            <a:pPr>
              <a:defRPr/>
            </a:pPr>
            <a:r>
              <a:rPr lang="de-DE" dirty="0" smtClean="0"/>
              <a:t>Landeshauptstadt Stuttgart – Org.-Einheit</a:t>
            </a:r>
            <a:endParaRPr lang="de-DE" dirty="0"/>
          </a:p>
        </p:txBody>
      </p:sp>
      <p:sp>
        <p:nvSpPr>
          <p:cNvPr id="6" name="Foliennummernplatzhalter 5"/>
          <p:cNvSpPr>
            <a:spLocks noGrp="1"/>
          </p:cNvSpPr>
          <p:nvPr>
            <p:ph type="sldNum" sz="quarter" idx="4"/>
          </p:nvPr>
        </p:nvSpPr>
        <p:spPr>
          <a:xfrm>
            <a:off x="10608000" y="6372000"/>
            <a:ext cx="1008000" cy="360000"/>
          </a:xfrm>
          <a:prstGeom prst="rect">
            <a:avLst/>
          </a:prstGeom>
        </p:spPr>
        <p:txBody>
          <a:bodyPr vert="horz" lIns="0" tIns="0" rIns="0" bIns="0" rtlCol="0" anchor="t" anchorCtr="0"/>
          <a:lstStyle>
            <a:lvl1pPr algn="r">
              <a:defRPr sz="1000">
                <a:solidFill>
                  <a:srgbClr val="818181"/>
                </a:solidFill>
                <a:latin typeface="Arial" pitchFamily="34" charset="0"/>
                <a:cs typeface="Arial" pitchFamily="34" charset="0"/>
              </a:defRPr>
            </a:lvl1pPr>
          </a:lstStyle>
          <a:p>
            <a:fld id="{6F3E961D-EF74-436B-90B9-F1DB5E2C9C95}" type="slidenum">
              <a:rPr lang="de-DE" smtClean="0"/>
              <a:pPr/>
              <a:t>‹Nr.›</a:t>
            </a:fld>
            <a:endParaRPr lang="de-DE" dirty="0"/>
          </a:p>
        </p:txBody>
      </p:sp>
      <p:grpSp>
        <p:nvGrpSpPr>
          <p:cNvPr id="2" name="Gruppieren 1"/>
          <p:cNvGrpSpPr/>
          <p:nvPr userDrawn="1"/>
        </p:nvGrpSpPr>
        <p:grpSpPr>
          <a:xfrm>
            <a:off x="406400" y="0"/>
            <a:ext cx="11176000" cy="731838"/>
            <a:chOff x="406400" y="0"/>
            <a:chExt cx="11176000" cy="731838"/>
          </a:xfrm>
        </p:grpSpPr>
        <p:pic>
          <p:nvPicPr>
            <p:cNvPr id="7" name="Picture 20" descr="stadtzeichen_trans"/>
            <p:cNvPicPr>
              <a:picLocks noChangeAspect="1" noChangeArrowheads="1"/>
            </p:cNvPicPr>
            <p:nvPr userDrawn="1"/>
          </p:nvPicPr>
          <p:blipFill>
            <a:blip r:embed="rId12" cstate="print"/>
            <a:srcRect/>
            <a:stretch>
              <a:fillRect/>
            </a:stretch>
          </p:blipFill>
          <p:spPr bwMode="auto">
            <a:xfrm>
              <a:off x="8815754" y="130175"/>
              <a:ext cx="2730663" cy="601663"/>
            </a:xfrm>
            <a:prstGeom prst="rect">
              <a:avLst/>
            </a:prstGeom>
            <a:noFill/>
            <a:ln w="9525">
              <a:noFill/>
              <a:miter lim="800000"/>
              <a:headEnd/>
              <a:tailEnd/>
            </a:ln>
          </p:spPr>
        </p:pic>
        <p:sp>
          <p:nvSpPr>
            <p:cNvPr id="8" name="Rectangle 21"/>
            <p:cNvSpPr>
              <a:spLocks noChangeArrowheads="1"/>
            </p:cNvSpPr>
            <p:nvPr userDrawn="1"/>
          </p:nvSpPr>
          <p:spPr bwMode="auto">
            <a:xfrm>
              <a:off x="406400" y="0"/>
              <a:ext cx="11176000" cy="152400"/>
            </a:xfrm>
            <a:prstGeom prst="rect">
              <a:avLst/>
            </a:prstGeom>
            <a:solidFill>
              <a:srgbClr val="FFD833"/>
            </a:solidFill>
            <a:ln w="9525">
              <a:noFill/>
              <a:miter lim="800000"/>
              <a:headEnd/>
              <a:tailEnd/>
            </a:ln>
            <a:effectLst/>
          </p:spPr>
          <p:txBody>
            <a:bodyPr wrap="none" anchor="ctr"/>
            <a:lstStyle/>
            <a:p>
              <a:pPr algn="ctr" eaLnBrk="0" hangingPunct="0">
                <a:defRPr/>
              </a:pPr>
              <a:endParaRPr lang="de-DE" sz="1800">
                <a:latin typeface="Arial" charset="0"/>
              </a:endParaRPr>
            </a:p>
          </p:txBody>
        </p:sp>
      </p:grpSp>
      <p:sp>
        <p:nvSpPr>
          <p:cNvPr id="10" name="Titelplatzhalter 9"/>
          <p:cNvSpPr>
            <a:spLocks noGrp="1"/>
          </p:cNvSpPr>
          <p:nvPr userDrawn="1">
            <p:ph type="title"/>
          </p:nvPr>
        </p:nvSpPr>
        <p:spPr>
          <a:xfrm>
            <a:off x="672000" y="1692000"/>
            <a:ext cx="10944000" cy="1152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11" name="Textplatzhalter 10"/>
          <p:cNvSpPr>
            <a:spLocks noGrp="1"/>
          </p:cNvSpPr>
          <p:nvPr userDrawn="1">
            <p:ph type="body" idx="1"/>
          </p:nvPr>
        </p:nvSpPr>
        <p:spPr>
          <a:xfrm>
            <a:off x="672000" y="3168000"/>
            <a:ext cx="10944000" cy="2880000"/>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9" r:id="rId3"/>
    <p:sldLayoutId id="2147483650" r:id="rId4"/>
    <p:sldLayoutId id="2147483660" r:id="rId5"/>
    <p:sldLayoutId id="2147483652" r:id="rId6"/>
    <p:sldLayoutId id="2147483656" r:id="rId7"/>
    <p:sldLayoutId id="2147483657" r:id="rId8"/>
    <p:sldLayoutId id="2147483661" r:id="rId9"/>
    <p:sldLayoutId id="2147483663" r:id="rId10"/>
  </p:sldLayoutIdLst>
  <p:hf hdr="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20000" indent="-2880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936000" indent="-216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152000" indent="-2160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368000" indent="-2160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latin typeface="Arial" pitchFamily="34" charset="0"/>
                <a:cs typeface="Arial" pitchFamily="34" charset="0"/>
              </a:rPr>
              <a:t>Task Force Bürgerservice</a:t>
            </a:r>
            <a:br>
              <a:rPr lang="de-DE" dirty="0" smtClean="0">
                <a:latin typeface="Arial" pitchFamily="34" charset="0"/>
                <a:cs typeface="Arial" pitchFamily="34" charset="0"/>
              </a:rPr>
            </a:br>
            <a:r>
              <a:rPr lang="de-DE" dirty="0" smtClean="0"/>
              <a:t>(Bürgerbüros und Ausländerbehörde)</a:t>
            </a:r>
            <a:endParaRPr lang="de-DE" dirty="0">
              <a:latin typeface="Arial" pitchFamily="34" charset="0"/>
              <a:cs typeface="Arial" pitchFamily="34" charset="0"/>
            </a:endParaRPr>
          </a:p>
        </p:txBody>
      </p:sp>
      <p:sp>
        <p:nvSpPr>
          <p:cNvPr id="3" name="Untertitel 2"/>
          <p:cNvSpPr>
            <a:spLocks noGrp="1"/>
          </p:cNvSpPr>
          <p:nvPr>
            <p:ph type="subTitle" idx="1"/>
          </p:nvPr>
        </p:nvSpPr>
        <p:spPr/>
        <p:txBody>
          <a:bodyPr/>
          <a:lstStyle/>
          <a:p>
            <a:r>
              <a:rPr lang="de-DE" dirty="0" smtClean="0"/>
              <a:t>Sachstand Ende März 2023</a:t>
            </a:r>
            <a:endParaRPr lang="de-DE" dirty="0">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fld id="{6F3E961D-EF74-436B-90B9-F1DB5E2C9C95}" type="slidenum">
              <a:rPr lang="de-DE" smtClean="0">
                <a:latin typeface="Arial" pitchFamily="34" charset="0"/>
                <a:cs typeface="Arial" pitchFamily="34" charset="0"/>
              </a:rPr>
              <a:pPr/>
              <a:t>1</a:t>
            </a:fld>
            <a:endParaRPr lang="de-DE" dirty="0">
              <a:latin typeface="Arial" pitchFamily="34" charset="0"/>
              <a:cs typeface="Arial" pitchFamily="34" charset="0"/>
            </a:endParaRPr>
          </a:p>
        </p:txBody>
      </p:sp>
      <p:sp>
        <p:nvSpPr>
          <p:cNvPr id="6" name="Fußzeilenplatzhalter 5"/>
          <p:cNvSpPr>
            <a:spLocks noGrp="1"/>
          </p:cNvSpPr>
          <p:nvPr>
            <p:ph type="ftr" sz="quarter" idx="11"/>
          </p:nvPr>
        </p:nvSpPr>
        <p:spPr>
          <a:xfrm>
            <a:off x="480000" y="6372000"/>
            <a:ext cx="6720000" cy="360000"/>
          </a:xfrm>
        </p:spPr>
        <p:txBody>
          <a:bodyPr/>
          <a:lstStyle/>
          <a:p>
            <a:pPr algn="l"/>
            <a:r>
              <a:rPr lang="de-DE" dirty="0" smtClean="0">
                <a:latin typeface="Arial" pitchFamily="34" charset="0"/>
                <a:cs typeface="Arial" pitchFamily="34" charset="0"/>
              </a:rPr>
              <a:t>Landeshauptstadt Stuttgart – </a:t>
            </a:r>
            <a:r>
              <a:rPr lang="de-DE" dirty="0" smtClean="0"/>
              <a:t>DO.IT – Organisationsstrategie und -entwicklung</a:t>
            </a:r>
            <a:endParaRPr lang="de-DE" dirty="0">
              <a:latin typeface="Arial" pitchFamily="34" charset="0"/>
              <a:cs typeface="Arial" pitchFamily="34" charset="0"/>
            </a:endParaRPr>
          </a:p>
        </p:txBody>
      </p:sp>
      <p:sp>
        <p:nvSpPr>
          <p:cNvPr id="4" name="Textfeld 3"/>
          <p:cNvSpPr txBox="1"/>
          <p:nvPr/>
        </p:nvSpPr>
        <p:spPr>
          <a:xfrm>
            <a:off x="402362" y="272286"/>
            <a:ext cx="3229359" cy="369332"/>
          </a:xfrm>
          <a:prstGeom prst="rect">
            <a:avLst/>
          </a:prstGeom>
          <a:noFill/>
        </p:spPr>
        <p:txBody>
          <a:bodyPr wrap="square" rtlCol="0">
            <a:spAutoFit/>
          </a:bodyPr>
          <a:lstStyle/>
          <a:p>
            <a:r>
              <a:rPr lang="de-DE" b="1" dirty="0" smtClean="0">
                <a:latin typeface="Arial" panose="020B0604020202020204" pitchFamily="34" charset="0"/>
                <a:cs typeface="Arial" panose="020B0604020202020204" pitchFamily="34" charset="0"/>
              </a:rPr>
              <a:t>Anlage zur </a:t>
            </a:r>
            <a:r>
              <a:rPr lang="de-DE" b="1" dirty="0" err="1" smtClean="0">
                <a:latin typeface="Arial" panose="020B0604020202020204" pitchFamily="34" charset="0"/>
                <a:cs typeface="Arial" panose="020B0604020202020204" pitchFamily="34" charset="0"/>
              </a:rPr>
              <a:t>GRDrs</a:t>
            </a:r>
            <a:r>
              <a:rPr lang="de-DE" b="1" dirty="0" smtClean="0">
                <a:latin typeface="Arial" panose="020B0604020202020204" pitchFamily="34" charset="0"/>
                <a:cs typeface="Arial" panose="020B0604020202020204" pitchFamily="34" charset="0"/>
              </a:rPr>
              <a:t> 144/2023</a:t>
            </a:r>
            <a:endParaRPr lang="de-DE"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6F3E961D-EF74-436B-90B9-F1DB5E2C9C95}" type="slidenum">
              <a:rPr lang="de-DE" smtClean="0"/>
              <a:pPr/>
              <a:t>10</a:t>
            </a:fld>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3515697668"/>
              </p:ext>
            </p:extLst>
          </p:nvPr>
        </p:nvGraphicFramePr>
        <p:xfrm>
          <a:off x="551616" y="1004817"/>
          <a:ext cx="11064384" cy="2514600"/>
        </p:xfrm>
        <a:graphic>
          <a:graphicData uri="http://schemas.openxmlformats.org/drawingml/2006/table">
            <a:tbl>
              <a:tblPr firstRow="1" bandRow="1">
                <a:tableStyleId>{5C22544A-7EE6-4342-B048-85BDC9FD1C3A}</a:tableStyleId>
              </a:tblPr>
              <a:tblGrid>
                <a:gridCol w="7523268">
                  <a:extLst>
                    <a:ext uri="{9D8B030D-6E8A-4147-A177-3AD203B41FA5}">
                      <a16:colId xmlns:a16="http://schemas.microsoft.com/office/drawing/2014/main" val="86201742"/>
                    </a:ext>
                  </a:extLst>
                </a:gridCol>
                <a:gridCol w="3541116">
                  <a:extLst>
                    <a:ext uri="{9D8B030D-6E8A-4147-A177-3AD203B41FA5}">
                      <a16:colId xmlns:a16="http://schemas.microsoft.com/office/drawing/2014/main" val="1805554921"/>
                    </a:ext>
                  </a:extLst>
                </a:gridCol>
              </a:tblGrid>
              <a:tr h="370840">
                <a:tc>
                  <a:txBody>
                    <a:bodyPr/>
                    <a:lstStyle/>
                    <a:p>
                      <a:r>
                        <a:rPr lang="de-DE" sz="1600" dirty="0" smtClean="0">
                          <a:latin typeface="Arial" panose="020B0604020202020204" pitchFamily="34" charset="0"/>
                          <a:cs typeface="Arial" panose="020B0604020202020204" pitchFamily="34" charset="0"/>
                        </a:rPr>
                        <a:t>Maßnahme</a:t>
                      </a:r>
                      <a:endParaRPr lang="de-DE" sz="1600" dirty="0">
                        <a:latin typeface="Arial" panose="020B0604020202020204" pitchFamily="34" charset="0"/>
                        <a:cs typeface="Arial" panose="020B0604020202020204" pitchFamily="34" charset="0"/>
                      </a:endParaRPr>
                    </a:p>
                  </a:txBody>
                  <a:tcPr/>
                </a:tc>
                <a:tc>
                  <a:txBody>
                    <a:bodyPr/>
                    <a:lstStyle/>
                    <a:p>
                      <a:r>
                        <a:rPr lang="de-DE" sz="1600" dirty="0" smtClean="0">
                          <a:latin typeface="Arial" panose="020B0604020202020204" pitchFamily="34" charset="0"/>
                          <a:cs typeface="Arial" panose="020B0604020202020204" pitchFamily="34" charset="0"/>
                        </a:rPr>
                        <a:t>Status</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3337694"/>
                  </a:ext>
                </a:extLst>
              </a:tr>
              <a:tr h="370840">
                <a:tc>
                  <a:txBody>
                    <a:bodyPr/>
                    <a:lstStyle/>
                    <a:p>
                      <a:r>
                        <a:rPr lang="de-DE" sz="1600" dirty="0" smtClean="0">
                          <a:latin typeface="Arial" panose="020B0604020202020204" pitchFamily="34" charset="0"/>
                          <a:cs typeface="Arial" panose="020B0604020202020204" pitchFamily="34" charset="0"/>
                        </a:rPr>
                        <a:t>Personalentwicklungs- und Einarbeitungskonzept erarbeiten</a:t>
                      </a:r>
                      <a:endParaRPr lang="de-DE" sz="1600" dirty="0">
                        <a:latin typeface="Arial" panose="020B0604020202020204" pitchFamily="34" charset="0"/>
                        <a:cs typeface="Arial" panose="020B0604020202020204" pitchFamily="34" charset="0"/>
                      </a:endParaRPr>
                    </a:p>
                  </a:txBody>
                  <a:tcPr/>
                </a:tc>
                <a:tc>
                  <a:txBody>
                    <a:bodyPr/>
                    <a:lstStyle/>
                    <a:p>
                      <a:r>
                        <a:rPr lang="de-DE" sz="1600" dirty="0" smtClean="0">
                          <a:latin typeface="Arial" panose="020B0604020202020204" pitchFamily="34" charset="0"/>
                          <a:cs typeface="Arial" panose="020B0604020202020204" pitchFamily="34" charset="0"/>
                        </a:rPr>
                        <a:t>in Bearbeitung</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5894182"/>
                  </a:ext>
                </a:extLst>
              </a:tr>
              <a:tr h="370840">
                <a:tc>
                  <a:txBody>
                    <a:bodyPr/>
                    <a:lstStyle/>
                    <a:p>
                      <a:r>
                        <a:rPr lang="de-DE" sz="1600" dirty="0" smtClean="0">
                          <a:latin typeface="Arial" panose="020B0604020202020204" pitchFamily="34" charset="0"/>
                          <a:cs typeface="Arial" panose="020B0604020202020204" pitchFamily="34" charset="0"/>
                        </a:rPr>
                        <a:t>Ausbau IT-Betreuung</a:t>
                      </a:r>
                      <a:r>
                        <a:rPr lang="de-DE" sz="1600" baseline="0" dirty="0" smtClean="0">
                          <a:latin typeface="Arial" panose="020B0604020202020204" pitchFamily="34" charset="0"/>
                          <a:cs typeface="Arial" panose="020B0604020202020204" pitchFamily="34" charset="0"/>
                        </a:rPr>
                        <a:t> bei der Ausländerbehörde</a:t>
                      </a:r>
                      <a:endParaRPr lang="de-DE" sz="1600" dirty="0">
                        <a:latin typeface="Arial" panose="020B0604020202020204" pitchFamily="34" charset="0"/>
                        <a:cs typeface="Arial" panose="020B0604020202020204" pitchFamily="34" charset="0"/>
                      </a:endParaRPr>
                    </a:p>
                  </a:txBody>
                  <a:tcPr/>
                </a:tc>
                <a:tc>
                  <a:txBody>
                    <a:bodyPr/>
                    <a:lstStyle/>
                    <a:p>
                      <a:r>
                        <a:rPr lang="de-DE" sz="1600" dirty="0" smtClean="0">
                          <a:latin typeface="Arial" panose="020B0604020202020204" pitchFamily="34" charset="0"/>
                          <a:cs typeface="Arial" panose="020B0604020202020204" pitchFamily="34" charset="0"/>
                        </a:rPr>
                        <a:t>erledigt</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5193645"/>
                  </a:ext>
                </a:extLst>
              </a:tr>
              <a:tr h="370840">
                <a:tc>
                  <a:txBody>
                    <a:bodyPr/>
                    <a:lstStyle/>
                    <a:p>
                      <a:r>
                        <a:rPr lang="de-DE" sz="1600" dirty="0" smtClean="0">
                          <a:latin typeface="Arial" panose="020B0604020202020204" pitchFamily="34" charset="0"/>
                          <a:cs typeface="Arial" panose="020B0604020202020204" pitchFamily="34" charset="0"/>
                        </a:rPr>
                        <a:t>Reihenfolge</a:t>
                      </a:r>
                      <a:r>
                        <a:rPr lang="de-DE" sz="1600" baseline="0" dirty="0" smtClean="0">
                          <a:latin typeface="Arial" panose="020B0604020202020204" pitchFamily="34" charset="0"/>
                          <a:cs typeface="Arial" panose="020B0604020202020204" pitchFamily="34" charset="0"/>
                        </a:rPr>
                        <a:t> der Warteschlange (Bevorzugung vulnerable Gruppen, Lotsenfunktion durch Sicherheitspersonal)</a:t>
                      </a:r>
                      <a:endParaRPr lang="de-DE" sz="1600" dirty="0">
                        <a:latin typeface="Arial" panose="020B0604020202020204" pitchFamily="34" charset="0"/>
                        <a:cs typeface="Arial" panose="020B0604020202020204" pitchFamily="34" charset="0"/>
                      </a:endParaRPr>
                    </a:p>
                  </a:txBody>
                  <a:tcPr/>
                </a:tc>
                <a:tc>
                  <a:txBody>
                    <a:bodyPr/>
                    <a:lstStyle/>
                    <a:p>
                      <a:r>
                        <a:rPr lang="de-DE" sz="1600" dirty="0" smtClean="0">
                          <a:latin typeface="Arial" panose="020B0604020202020204" pitchFamily="34" charset="0"/>
                          <a:cs typeface="Arial" panose="020B0604020202020204" pitchFamily="34" charset="0"/>
                        </a:rPr>
                        <a:t>erledigt</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438175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Arial" panose="020B0604020202020204" pitchFamily="34" charset="0"/>
                          <a:cs typeface="Arial" panose="020B0604020202020204" pitchFamily="34" charset="0"/>
                        </a:rPr>
                        <a:t>Verbesserungen bei Gebäude</a:t>
                      </a:r>
                      <a:r>
                        <a:rPr lang="de-DE" sz="1600" baseline="0" dirty="0" smtClean="0">
                          <a:solidFill>
                            <a:schemeClr val="tx1"/>
                          </a:solidFill>
                          <a:latin typeface="Arial" panose="020B0604020202020204" pitchFamily="34" charset="0"/>
                          <a:cs typeface="Arial" panose="020B0604020202020204" pitchFamily="34" charset="0"/>
                        </a:rPr>
                        <a:t>- und Reinigungsmängeln in der Ausländerbehörde (</a:t>
                      </a:r>
                      <a:r>
                        <a:rPr lang="de-DE" sz="160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Reinigungsleistungen und Grundreinigung wurden beauftragt, </a:t>
                      </a:r>
                      <a:r>
                        <a:rPr lang="de-DE" sz="1600" baseline="0" dirty="0" smtClean="0">
                          <a:solidFill>
                            <a:schemeClr val="tx1"/>
                          </a:solidFill>
                          <a:latin typeface="Arial" panose="020B0604020202020204" pitchFamily="34" charset="0"/>
                          <a:cs typeface="Arial" panose="020B0604020202020204" pitchFamily="34" charset="0"/>
                        </a:rPr>
                        <a:t>zeitgleich systematische Mängelaufnahme)</a:t>
                      </a:r>
                      <a:endParaRPr lang="de-DE" sz="1600" dirty="0" smtClean="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600" baseline="0" dirty="0" smtClean="0">
                          <a:latin typeface="Arial" panose="020B0604020202020204" pitchFamily="34" charset="0"/>
                          <a:cs typeface="Arial" panose="020B0604020202020204" pitchFamily="34" charset="0"/>
                        </a:rPr>
                        <a:t>in Bearbeitung</a:t>
                      </a:r>
                    </a:p>
                  </a:txBody>
                  <a:tcPr/>
                </a:tc>
                <a:extLst>
                  <a:ext uri="{0D108BD9-81ED-4DB2-BD59-A6C34878D82A}">
                    <a16:rowId xmlns:a16="http://schemas.microsoft.com/office/drawing/2014/main" val="2339547338"/>
                  </a:ext>
                </a:extLst>
              </a:tr>
            </a:tbl>
          </a:graphicData>
        </a:graphic>
      </p:graphicFrame>
      <p:sp>
        <p:nvSpPr>
          <p:cNvPr id="8" name="Fußzeilenplatzhalter 5"/>
          <p:cNvSpPr>
            <a:spLocks noGrp="1"/>
          </p:cNvSpPr>
          <p:nvPr>
            <p:ph type="ftr" sz="quarter" idx="11"/>
          </p:nvPr>
        </p:nvSpPr>
        <p:spPr>
          <a:xfrm>
            <a:off x="480000" y="6372000"/>
            <a:ext cx="6720000" cy="360000"/>
          </a:xfrm>
        </p:spPr>
        <p:txBody>
          <a:bodyPr/>
          <a:lstStyle/>
          <a:p>
            <a:pPr algn="l"/>
            <a:r>
              <a:rPr lang="de-DE" dirty="0" smtClean="0">
                <a:latin typeface="Arial" pitchFamily="34" charset="0"/>
                <a:cs typeface="Arial" pitchFamily="34" charset="0"/>
              </a:rPr>
              <a:t>Landeshauptstadt Stuttgart – </a:t>
            </a:r>
            <a:r>
              <a:rPr lang="de-DE" dirty="0" smtClean="0"/>
              <a:t>DO.IT – Organisationsstrategie und -entwicklung</a:t>
            </a:r>
            <a:endParaRPr lang="de-DE" dirty="0">
              <a:latin typeface="Arial" pitchFamily="34" charset="0"/>
              <a:cs typeface="Arial" pitchFamily="34" charset="0"/>
            </a:endParaRPr>
          </a:p>
        </p:txBody>
      </p:sp>
      <p:sp>
        <p:nvSpPr>
          <p:cNvPr id="6" name="Titel 5"/>
          <p:cNvSpPr txBox="1">
            <a:spLocks/>
          </p:cNvSpPr>
          <p:nvPr/>
        </p:nvSpPr>
        <p:spPr>
          <a:xfrm>
            <a:off x="480000" y="259688"/>
            <a:ext cx="7447848" cy="59341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de-DE" sz="1800" b="1" dirty="0" smtClean="0"/>
              <a:t>Übersicht über wesentliche Maßnahmen Ausländerbehörde - Organisation</a:t>
            </a:r>
            <a:endParaRPr lang="de-DE" sz="1800" b="1" dirty="0"/>
          </a:p>
        </p:txBody>
      </p:sp>
    </p:spTree>
    <p:extLst>
      <p:ext uri="{BB962C8B-B14F-4D97-AF65-F5344CB8AC3E}">
        <p14:creationId xmlns:p14="http://schemas.microsoft.com/office/powerpoint/2010/main" val="3429253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6F3E961D-EF74-436B-90B9-F1DB5E2C9C95}" type="slidenum">
              <a:rPr lang="de-DE" smtClean="0"/>
              <a:pPr/>
              <a:t>11</a:t>
            </a:fld>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3527469260"/>
              </p:ext>
            </p:extLst>
          </p:nvPr>
        </p:nvGraphicFramePr>
        <p:xfrm>
          <a:off x="562326" y="859275"/>
          <a:ext cx="11053674" cy="4380410"/>
        </p:xfrm>
        <a:graphic>
          <a:graphicData uri="http://schemas.openxmlformats.org/drawingml/2006/table">
            <a:tbl>
              <a:tblPr firstRow="1" bandRow="1">
                <a:tableStyleId>{5C22544A-7EE6-4342-B048-85BDC9FD1C3A}</a:tableStyleId>
              </a:tblPr>
              <a:tblGrid>
                <a:gridCol w="7908814">
                  <a:extLst>
                    <a:ext uri="{9D8B030D-6E8A-4147-A177-3AD203B41FA5}">
                      <a16:colId xmlns:a16="http://schemas.microsoft.com/office/drawing/2014/main" val="86201742"/>
                    </a:ext>
                  </a:extLst>
                </a:gridCol>
                <a:gridCol w="3144860">
                  <a:extLst>
                    <a:ext uri="{9D8B030D-6E8A-4147-A177-3AD203B41FA5}">
                      <a16:colId xmlns:a16="http://schemas.microsoft.com/office/drawing/2014/main" val="1805554921"/>
                    </a:ext>
                  </a:extLst>
                </a:gridCol>
              </a:tblGrid>
              <a:tr h="370840">
                <a:tc>
                  <a:txBody>
                    <a:bodyPr/>
                    <a:lstStyle/>
                    <a:p>
                      <a:r>
                        <a:rPr lang="de-DE" sz="1600" dirty="0" smtClean="0">
                          <a:latin typeface="Arial" panose="020B0604020202020204" pitchFamily="34" charset="0"/>
                          <a:cs typeface="Arial" panose="020B0604020202020204" pitchFamily="34" charset="0"/>
                        </a:rPr>
                        <a:t>Maßnahme</a:t>
                      </a:r>
                      <a:endParaRPr lang="de-DE" sz="1600" dirty="0">
                        <a:latin typeface="Arial" panose="020B0604020202020204" pitchFamily="34" charset="0"/>
                        <a:cs typeface="Arial" panose="020B0604020202020204" pitchFamily="34" charset="0"/>
                      </a:endParaRPr>
                    </a:p>
                  </a:txBody>
                  <a:tcPr/>
                </a:tc>
                <a:tc>
                  <a:txBody>
                    <a:bodyPr/>
                    <a:lstStyle/>
                    <a:p>
                      <a:r>
                        <a:rPr lang="de-DE" sz="1600" dirty="0" smtClean="0">
                          <a:latin typeface="Arial" panose="020B0604020202020204" pitchFamily="34" charset="0"/>
                          <a:cs typeface="Arial" panose="020B0604020202020204" pitchFamily="34" charset="0"/>
                        </a:rPr>
                        <a:t>Status</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3337694"/>
                  </a:ext>
                </a:extLst>
              </a:tr>
              <a:tr h="370840">
                <a:tc>
                  <a:txBody>
                    <a:bodyPr/>
                    <a:lstStyle/>
                    <a:p>
                      <a:r>
                        <a:rPr lang="de-DE" sz="1600" dirty="0" smtClean="0">
                          <a:latin typeface="Arial" panose="020B0604020202020204" pitchFamily="34" charset="0"/>
                          <a:cs typeface="Arial" panose="020B0604020202020204" pitchFamily="34" charset="0"/>
                        </a:rPr>
                        <a:t>Vergrößerung</a:t>
                      </a:r>
                      <a:r>
                        <a:rPr lang="de-DE" sz="1600" baseline="0" dirty="0" smtClean="0">
                          <a:latin typeface="Arial" panose="020B0604020202020204" pitchFamily="34" charset="0"/>
                          <a:cs typeface="Arial" panose="020B0604020202020204" pitchFamily="34" charset="0"/>
                        </a:rPr>
                        <a:t> Mailpostfächer</a:t>
                      </a:r>
                      <a:endParaRPr lang="de-DE" sz="1600" dirty="0">
                        <a:latin typeface="Arial" panose="020B0604020202020204" pitchFamily="34" charset="0"/>
                        <a:cs typeface="Arial" panose="020B0604020202020204" pitchFamily="34" charset="0"/>
                      </a:endParaRPr>
                    </a:p>
                  </a:txBody>
                  <a:tcPr/>
                </a:tc>
                <a:tc>
                  <a:txBody>
                    <a:bodyPr/>
                    <a:lstStyle/>
                    <a:p>
                      <a:r>
                        <a:rPr lang="de-DE" sz="1600" dirty="0" smtClean="0">
                          <a:solidFill>
                            <a:schemeClr val="tx1"/>
                          </a:solidFill>
                          <a:latin typeface="Arial" panose="020B0604020202020204" pitchFamily="34" charset="0"/>
                          <a:cs typeface="Arial" panose="020B0604020202020204" pitchFamily="34" charset="0"/>
                        </a:rPr>
                        <a:t>erledigt</a:t>
                      </a:r>
                      <a:endParaRPr lang="de-DE"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9273284"/>
                  </a:ext>
                </a:extLst>
              </a:tr>
              <a:tr h="370840">
                <a:tc>
                  <a:txBody>
                    <a:bodyPr/>
                    <a:lstStyle/>
                    <a:p>
                      <a:r>
                        <a:rPr lang="de-DE" sz="1600" dirty="0" smtClean="0">
                          <a:latin typeface="Arial" panose="020B0604020202020204" pitchFamily="34" charset="0"/>
                          <a:cs typeface="Arial" panose="020B0604020202020204" pitchFamily="34" charset="0"/>
                        </a:rPr>
                        <a:t>Zwei Monitore pro Arbeitsplatz (ca. 400 Geräte)</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Arial" panose="020B0604020202020204" pitchFamily="34" charset="0"/>
                          <a:cs typeface="Arial" panose="020B0604020202020204" pitchFamily="34" charset="0"/>
                        </a:rPr>
                        <a:t>erledigt</a:t>
                      </a:r>
                    </a:p>
                  </a:txBody>
                  <a:tcPr/>
                </a:tc>
                <a:extLst>
                  <a:ext uri="{0D108BD9-81ED-4DB2-BD59-A6C34878D82A}">
                    <a16:rowId xmlns:a16="http://schemas.microsoft.com/office/drawing/2014/main" val="915894182"/>
                  </a:ext>
                </a:extLst>
              </a:tr>
              <a:tr h="370840">
                <a:tc>
                  <a:txBody>
                    <a:bodyPr/>
                    <a:lstStyle/>
                    <a:p>
                      <a:r>
                        <a:rPr lang="de-DE" sz="1600" dirty="0" smtClean="0">
                          <a:latin typeface="Arial" panose="020B0604020202020204" pitchFamily="34" charset="0"/>
                          <a:cs typeface="Arial" panose="020B0604020202020204" pitchFamily="34" charset="0"/>
                        </a:rPr>
                        <a:t>Beschaffung von Laptops (für mobiles Arbeiten) (ca. 128 Geräte)</a:t>
                      </a:r>
                    </a:p>
                    <a:p>
                      <a:r>
                        <a:rPr lang="de-DE" sz="1600" dirty="0" smtClean="0">
                          <a:latin typeface="Arial" panose="020B0604020202020204" pitchFamily="34" charset="0"/>
                          <a:cs typeface="Arial" panose="020B0604020202020204" pitchFamily="34" charset="0"/>
                        </a:rPr>
                        <a:t>- Lieferung erfolgt, Aufbau läuft</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600" baseline="0" dirty="0" smtClean="0">
                          <a:solidFill>
                            <a:schemeClr val="tx1"/>
                          </a:solidFill>
                          <a:latin typeface="Arial" panose="020B0604020202020204" pitchFamily="34" charset="0"/>
                          <a:cs typeface="Arial" panose="020B0604020202020204" pitchFamily="34" charset="0"/>
                        </a:rPr>
                        <a:t>in Bearbeitung</a:t>
                      </a:r>
                    </a:p>
                  </a:txBody>
                  <a:tcPr/>
                </a:tc>
                <a:extLst>
                  <a:ext uri="{0D108BD9-81ED-4DB2-BD59-A6C34878D82A}">
                    <a16:rowId xmlns:a16="http://schemas.microsoft.com/office/drawing/2014/main" val="2640242086"/>
                  </a:ext>
                </a:extLst>
              </a:tr>
              <a:tr h="370840">
                <a:tc>
                  <a:txBody>
                    <a:bodyPr/>
                    <a:lstStyle/>
                    <a:p>
                      <a:r>
                        <a:rPr lang="de-DE" sz="1600" dirty="0" smtClean="0">
                          <a:latin typeface="Arial" panose="020B0604020202020204" pitchFamily="34" charset="0"/>
                          <a:cs typeface="Arial" panose="020B0604020202020204" pitchFamily="34" charset="0"/>
                        </a:rPr>
                        <a:t>EC</a:t>
                      </a:r>
                      <a:r>
                        <a:rPr lang="de-DE" sz="1600" baseline="0" dirty="0" smtClean="0">
                          <a:latin typeface="Arial" panose="020B0604020202020204" pitchFamily="34" charset="0"/>
                          <a:cs typeface="Arial" panose="020B0604020202020204" pitchFamily="34" charset="0"/>
                        </a:rPr>
                        <a:t> Cash Geräte mit NFC-Technologie</a:t>
                      </a:r>
                    </a:p>
                    <a:p>
                      <a:pPr marL="285750" indent="-285750">
                        <a:buFont typeface="Symbol" panose="05050102010706020507" pitchFamily="18" charset="2"/>
                        <a:buChar char="-"/>
                      </a:pPr>
                      <a:r>
                        <a:rPr lang="de-DE" sz="1600" dirty="0" smtClean="0">
                          <a:solidFill>
                            <a:schemeClr val="tx1"/>
                          </a:solidFill>
                          <a:latin typeface="Arial" panose="020B0604020202020204" pitchFamily="34" charset="0"/>
                          <a:cs typeface="Arial" panose="020B0604020202020204" pitchFamily="34" charset="0"/>
                        </a:rPr>
                        <a:t>Gemeinsame Beschaffung der Hardware für Bürgerbüros und Ausländerbehörde.</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600" dirty="0" smtClean="0">
                          <a:solidFill>
                            <a:schemeClr val="tx1"/>
                          </a:solidFill>
                          <a:latin typeface="Arial" panose="020B0604020202020204" pitchFamily="34" charset="0"/>
                          <a:cs typeface="Arial" panose="020B0604020202020204" pitchFamily="34" charset="0"/>
                        </a:rPr>
                        <a:t>Kassenrechtliche Vorgaben überprüfen</a:t>
                      </a:r>
                      <a:r>
                        <a:rPr lang="de-DE" sz="1600" baseline="0" dirty="0" smtClean="0">
                          <a:solidFill>
                            <a:schemeClr val="tx1"/>
                          </a:solidFill>
                          <a:latin typeface="Arial" panose="020B0604020202020204" pitchFamily="34" charset="0"/>
                          <a:cs typeface="Arial" panose="020B0604020202020204" pitchFamily="34" charset="0"/>
                        </a:rPr>
                        <a:t> (ausl. Kreditkarten, PayPal, Online-Payment, etc.)</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600" dirty="0" smtClean="0">
                          <a:solidFill>
                            <a:schemeClr val="tx1"/>
                          </a:solidFill>
                          <a:latin typeface="Arial" panose="020B0604020202020204" pitchFamily="34" charset="0"/>
                          <a:cs typeface="Arial" panose="020B0604020202020204" pitchFamily="34" charset="0"/>
                        </a:rPr>
                        <a:t>erledigt</a:t>
                      </a:r>
                    </a:p>
                  </a:txBody>
                  <a:tcPr/>
                </a:tc>
                <a:extLst>
                  <a:ext uri="{0D108BD9-81ED-4DB2-BD59-A6C34878D82A}">
                    <a16:rowId xmlns:a16="http://schemas.microsoft.com/office/drawing/2014/main" val="3610302638"/>
                  </a:ext>
                </a:extLst>
              </a:tr>
              <a:tr h="370840">
                <a:tc>
                  <a:txBody>
                    <a:bodyPr/>
                    <a:lstStyle/>
                    <a:p>
                      <a:r>
                        <a:rPr lang="de-DE" sz="1600" kern="1200" baseline="0" dirty="0" smtClean="0">
                          <a:solidFill>
                            <a:schemeClr val="dk1"/>
                          </a:solidFill>
                          <a:latin typeface="Arial" panose="020B0604020202020204" pitchFamily="34" charset="0"/>
                          <a:ea typeface="+mn-ea"/>
                          <a:cs typeface="Arial" panose="020B0604020202020204" pitchFamily="34" charset="0"/>
                        </a:rPr>
                        <a:t>Übersetzungstool zum Einsatz am Bedienschalter</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60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Datenschutzrechtliche Überprüfung eingeleitet.</a:t>
                      </a:r>
                      <a:endParaRPr lang="de-DE" sz="1600"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Arial" panose="020B0604020202020204" pitchFamily="34" charset="0"/>
                          <a:cs typeface="Arial" panose="020B0604020202020204" pitchFamily="34" charset="0"/>
                        </a:rPr>
                        <a:t>in Bearbeitung</a:t>
                      </a:r>
                    </a:p>
                  </a:txBody>
                  <a:tcPr/>
                </a:tc>
                <a:extLst>
                  <a:ext uri="{0D108BD9-81ED-4DB2-BD59-A6C34878D82A}">
                    <a16:rowId xmlns:a16="http://schemas.microsoft.com/office/drawing/2014/main" val="3334361785"/>
                  </a:ext>
                </a:extLst>
              </a:tr>
              <a:tr h="463730">
                <a:tc>
                  <a:txBody>
                    <a:bodyPr/>
                    <a:lstStyle/>
                    <a:p>
                      <a:r>
                        <a:rPr lang="de-DE" sz="1600" dirty="0" smtClean="0">
                          <a:latin typeface="Arial" panose="020B0604020202020204" pitchFamily="34" charset="0"/>
                          <a:cs typeface="Arial" panose="020B0604020202020204" pitchFamily="34" charset="0"/>
                        </a:rPr>
                        <a:t>Vorbereitung neue</a:t>
                      </a:r>
                      <a:r>
                        <a:rPr lang="de-DE" sz="1600" baseline="0" dirty="0" smtClean="0">
                          <a:latin typeface="Arial" panose="020B0604020202020204" pitchFamily="34" charset="0"/>
                          <a:cs typeface="Arial" panose="020B0604020202020204" pitchFamily="34" charset="0"/>
                        </a:rPr>
                        <a:t> Online Terminvergabe (Terminsteuerung)</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Arial" panose="020B0604020202020204" pitchFamily="34" charset="0"/>
                          <a:cs typeface="Arial" panose="020B0604020202020204" pitchFamily="34" charset="0"/>
                        </a:rPr>
                        <a:t>in Bearbeitung</a:t>
                      </a:r>
                    </a:p>
                  </a:txBody>
                  <a:tcPr/>
                </a:tc>
                <a:extLst>
                  <a:ext uri="{0D108BD9-81ED-4DB2-BD59-A6C34878D82A}">
                    <a16:rowId xmlns:a16="http://schemas.microsoft.com/office/drawing/2014/main" val="3687623679"/>
                  </a:ext>
                </a:extLst>
              </a:tr>
              <a:tr h="370840">
                <a:tc>
                  <a:txBody>
                    <a:bodyPr/>
                    <a:lstStyle/>
                    <a:p>
                      <a:r>
                        <a:rPr lang="de-DE" sz="1600" dirty="0" smtClean="0">
                          <a:latin typeface="Arial" panose="020B0604020202020204" pitchFamily="34" charset="0"/>
                          <a:cs typeface="Arial" panose="020B0604020202020204" pitchFamily="34" charset="0"/>
                        </a:rPr>
                        <a:t>Leistungen identifizieren,</a:t>
                      </a:r>
                      <a:r>
                        <a:rPr lang="de-DE" sz="1600" baseline="0" dirty="0" smtClean="0">
                          <a:latin typeface="Arial" panose="020B0604020202020204" pitchFamily="34" charset="0"/>
                          <a:cs typeface="Arial" panose="020B0604020202020204" pitchFamily="34" charset="0"/>
                        </a:rPr>
                        <a:t> die vollständig digital angeboten werden können (laufend)</a:t>
                      </a:r>
                    </a:p>
                    <a:p>
                      <a:pPr marL="285750" indent="-285750">
                        <a:buFont typeface="Symbol" panose="05050102010706020507" pitchFamily="18" charset="2"/>
                        <a:buChar char="-"/>
                      </a:pPr>
                      <a:r>
                        <a:rPr lang="de-DE" sz="1600" dirty="0" smtClean="0">
                          <a:latin typeface="Arial" panose="020B0604020202020204" pitchFamily="34" charset="0"/>
                          <a:cs typeface="Arial" panose="020B0604020202020204" pitchFamily="34" charset="0"/>
                        </a:rPr>
                        <a:t>Praktisch</a:t>
                      </a:r>
                      <a:r>
                        <a:rPr lang="de-DE" sz="1600" baseline="0" dirty="0" smtClean="0">
                          <a:latin typeface="Arial" panose="020B0604020202020204" pitchFamily="34" charset="0"/>
                          <a:cs typeface="Arial" panose="020B0604020202020204" pitchFamily="34" charset="0"/>
                        </a:rPr>
                        <a:t> nicht vorhanden, da Kund*innen persönlich vorsprechen müssen.</a:t>
                      </a:r>
                    </a:p>
                  </a:txBody>
                  <a:tcPr/>
                </a:tc>
                <a:tc>
                  <a:txBody>
                    <a:bodyPr/>
                    <a:lstStyle/>
                    <a:p>
                      <a:pPr marL="0" indent="0">
                        <a:buFont typeface="+mj-lt"/>
                        <a:buNone/>
                      </a:pPr>
                      <a:r>
                        <a:rPr lang="de-DE" sz="1600" dirty="0" smtClean="0">
                          <a:latin typeface="Arial" panose="020B0604020202020204" pitchFamily="34" charset="0"/>
                          <a:cs typeface="Arial" panose="020B0604020202020204" pitchFamily="34" charset="0"/>
                        </a:rPr>
                        <a:t>in Bearbeitung</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38243"/>
                  </a:ext>
                </a:extLst>
              </a:tr>
            </a:tbl>
          </a:graphicData>
        </a:graphic>
      </p:graphicFrame>
      <p:sp>
        <p:nvSpPr>
          <p:cNvPr id="7" name="Fußzeilenplatzhalter 5"/>
          <p:cNvSpPr>
            <a:spLocks noGrp="1"/>
          </p:cNvSpPr>
          <p:nvPr>
            <p:ph type="ftr" sz="quarter" idx="11"/>
          </p:nvPr>
        </p:nvSpPr>
        <p:spPr>
          <a:xfrm>
            <a:off x="480000" y="6372000"/>
            <a:ext cx="6720000" cy="360000"/>
          </a:xfrm>
        </p:spPr>
        <p:txBody>
          <a:bodyPr/>
          <a:lstStyle/>
          <a:p>
            <a:pPr algn="l"/>
            <a:r>
              <a:rPr lang="de-DE" dirty="0" smtClean="0">
                <a:latin typeface="Arial" pitchFamily="34" charset="0"/>
                <a:cs typeface="Arial" pitchFamily="34" charset="0"/>
              </a:rPr>
              <a:t>Landeshauptstadt Stuttgart – </a:t>
            </a:r>
            <a:r>
              <a:rPr lang="de-DE" dirty="0" smtClean="0"/>
              <a:t>DO.IT – Organisationsstrategie und -entwicklung</a:t>
            </a:r>
            <a:endParaRPr lang="de-DE" dirty="0">
              <a:latin typeface="Arial" pitchFamily="34" charset="0"/>
              <a:cs typeface="Arial" pitchFamily="34" charset="0"/>
            </a:endParaRPr>
          </a:p>
        </p:txBody>
      </p:sp>
      <p:sp>
        <p:nvSpPr>
          <p:cNvPr id="6" name="Titel 5"/>
          <p:cNvSpPr txBox="1">
            <a:spLocks/>
          </p:cNvSpPr>
          <p:nvPr/>
        </p:nvSpPr>
        <p:spPr>
          <a:xfrm>
            <a:off x="562326" y="204172"/>
            <a:ext cx="7447848" cy="59341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de-DE" sz="1800" b="1" dirty="0" smtClean="0"/>
              <a:t>Übersicht über wesentliche Maßnahmen Ausländerbehörde - Digitalisierung</a:t>
            </a:r>
            <a:endParaRPr lang="de-DE" sz="1800" b="1" dirty="0"/>
          </a:p>
        </p:txBody>
      </p:sp>
    </p:spTree>
    <p:extLst>
      <p:ext uri="{BB962C8B-B14F-4D97-AF65-F5344CB8AC3E}">
        <p14:creationId xmlns:p14="http://schemas.microsoft.com/office/powerpoint/2010/main" val="2069900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3628FA79-8444-411A-9EA3-1A2DEAFC527D}" type="slidenum">
              <a:rPr lang="de-DE" smtClean="0"/>
              <a:t>12</a:t>
            </a:fld>
            <a:endParaRPr lang="de-DE"/>
          </a:p>
        </p:txBody>
      </p:sp>
      <p:sp>
        <p:nvSpPr>
          <p:cNvPr id="10" name="Textfeld 9"/>
          <p:cNvSpPr txBox="1"/>
          <p:nvPr/>
        </p:nvSpPr>
        <p:spPr>
          <a:xfrm>
            <a:off x="480000" y="271852"/>
            <a:ext cx="10242634" cy="861774"/>
          </a:xfrm>
          <a:prstGeom prst="rect">
            <a:avLst/>
          </a:prstGeom>
          <a:noFill/>
        </p:spPr>
        <p:txBody>
          <a:bodyPr wrap="square" rtlCol="0">
            <a:spAutoFit/>
          </a:bodyPr>
          <a:lstStyle/>
          <a:p>
            <a:r>
              <a:rPr lang="de-DE" b="1" dirty="0" smtClean="0">
                <a:latin typeface="Arial" panose="020B0604020202020204" pitchFamily="34" charset="0"/>
                <a:cs typeface="Arial" panose="020B0604020202020204" pitchFamily="34" charset="0"/>
              </a:rPr>
              <a:t>Ermittlung mittelfristiger Maßnahmen bei der Ausländerbehörde</a:t>
            </a:r>
          </a:p>
          <a:p>
            <a:endParaRPr lang="de-DE" sz="400" b="1" dirty="0" smtClean="0">
              <a:latin typeface="Arial" panose="020B0604020202020204" pitchFamily="34" charset="0"/>
              <a:cs typeface="Arial" panose="020B0604020202020204" pitchFamily="34" charset="0"/>
            </a:endParaRPr>
          </a:p>
          <a:p>
            <a:pPr>
              <a:spcAft>
                <a:spcPts val="0"/>
              </a:spcAft>
            </a:pPr>
            <a:r>
              <a:rPr lang="de-DE" sz="1400" dirty="0" smtClean="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de-DE" sz="1400" dirty="0" smtClean="0">
                <a:latin typeface="Arial" panose="020B0604020202020204" pitchFamily="34" charset="0"/>
                <a:ea typeface="Times New Roman" panose="02020603050405020304" pitchFamily="18" charset="0"/>
                <a:cs typeface="Times New Roman" panose="02020603050405020304" pitchFamily="18" charset="0"/>
              </a:rPr>
              <a:t>Für </a:t>
            </a:r>
            <a:r>
              <a:rPr lang="de-DE" sz="1400" dirty="0">
                <a:latin typeface="Arial" panose="020B0604020202020204" pitchFamily="34" charset="0"/>
                <a:ea typeface="Times New Roman" panose="02020603050405020304" pitchFamily="18" charset="0"/>
                <a:cs typeface="Times New Roman" panose="02020603050405020304" pitchFamily="18" charset="0"/>
              </a:rPr>
              <a:t>mittel- und langfristige Verbesserungsmaßnahmen wird derzeit eine </a:t>
            </a:r>
            <a:r>
              <a:rPr lang="de-DE" sz="1400" dirty="0" smtClean="0">
                <a:latin typeface="Arial" panose="020B0604020202020204" pitchFamily="34" charset="0"/>
                <a:ea typeface="Times New Roman" panose="02020603050405020304" pitchFamily="18" charset="0"/>
                <a:cs typeface="Times New Roman" panose="02020603050405020304" pitchFamily="18" charset="0"/>
              </a:rPr>
              <a:t>strukturierte Ursachenanalyse </a:t>
            </a:r>
            <a:r>
              <a:rPr lang="de-DE" sz="1400" dirty="0">
                <a:latin typeface="Arial" panose="020B0604020202020204" pitchFamily="34" charset="0"/>
                <a:ea typeface="Times New Roman" panose="02020603050405020304" pitchFamily="18" charset="0"/>
                <a:cs typeface="Times New Roman" panose="02020603050405020304" pitchFamily="18" charset="0"/>
              </a:rPr>
              <a:t>in der Ausländerbehörde durchgeführt</a:t>
            </a:r>
            <a:r>
              <a:rPr lang="de-DE" sz="1400" dirty="0" smtClean="0">
                <a:latin typeface="Arial" panose="020B0604020202020204" pitchFamily="34" charset="0"/>
                <a:ea typeface="Times New Roman" panose="02020603050405020304" pitchFamily="18" charset="0"/>
                <a:cs typeface="Times New Roman" panose="02020603050405020304" pitchFamily="18" charset="0"/>
              </a:rPr>
              <a:t>. Hieraus haben sich folgende Arbeitspakete ergeben.</a:t>
            </a:r>
            <a:endParaRPr lang="de-DE" dirty="0">
              <a:latin typeface="Arial" panose="020B0604020202020204" pitchFamily="34" charset="0"/>
              <a:cs typeface="Arial" panose="020B0604020202020204" pitchFamily="34" charset="0"/>
            </a:endParaRPr>
          </a:p>
        </p:txBody>
      </p:sp>
      <p:sp>
        <p:nvSpPr>
          <p:cNvPr id="5" name="Rechteck 4"/>
          <p:cNvSpPr/>
          <p:nvPr/>
        </p:nvSpPr>
        <p:spPr>
          <a:xfrm>
            <a:off x="612271" y="1454243"/>
            <a:ext cx="925875" cy="4913313"/>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864683" y="1564259"/>
            <a:ext cx="1746250" cy="7524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Arial" panose="020B0604020202020204" pitchFamily="34" charset="0"/>
                <a:cs typeface="Arial" panose="020B0604020202020204" pitchFamily="34" charset="0"/>
              </a:rPr>
              <a:t>Arbeitsplatz-ausstattung</a:t>
            </a:r>
          </a:p>
        </p:txBody>
      </p:sp>
      <p:sp>
        <p:nvSpPr>
          <p:cNvPr id="12" name="Rechteck 11"/>
          <p:cNvSpPr/>
          <p:nvPr/>
        </p:nvSpPr>
        <p:spPr>
          <a:xfrm>
            <a:off x="864683" y="3077688"/>
            <a:ext cx="1746250" cy="7524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Arial" panose="020B0604020202020204" pitchFamily="34" charset="0"/>
                <a:cs typeface="Arial" panose="020B0604020202020204" pitchFamily="34" charset="0"/>
              </a:rPr>
              <a:t>Kommunikation &amp; Wertschätzung</a:t>
            </a:r>
          </a:p>
        </p:txBody>
      </p:sp>
      <p:sp>
        <p:nvSpPr>
          <p:cNvPr id="14" name="Rechteck 13"/>
          <p:cNvSpPr/>
          <p:nvPr/>
        </p:nvSpPr>
        <p:spPr>
          <a:xfrm>
            <a:off x="864683" y="4410142"/>
            <a:ext cx="1746250" cy="7524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Arial" panose="020B0604020202020204" pitchFamily="34" charset="0"/>
                <a:cs typeface="Arial" panose="020B0604020202020204" pitchFamily="34" charset="0"/>
              </a:rPr>
              <a:t>Prozesse &amp; Organisation</a:t>
            </a:r>
          </a:p>
        </p:txBody>
      </p:sp>
      <p:sp>
        <p:nvSpPr>
          <p:cNvPr id="15" name="Rechteck 14"/>
          <p:cNvSpPr/>
          <p:nvPr/>
        </p:nvSpPr>
        <p:spPr>
          <a:xfrm>
            <a:off x="864683" y="5473767"/>
            <a:ext cx="1746250" cy="7524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Arial" panose="020B0604020202020204" pitchFamily="34" charset="0"/>
                <a:cs typeface="Arial" panose="020B0604020202020204" pitchFamily="34" charset="0"/>
              </a:rPr>
              <a:t>Recruiting &amp; Personal</a:t>
            </a:r>
          </a:p>
        </p:txBody>
      </p:sp>
      <p:cxnSp>
        <p:nvCxnSpPr>
          <p:cNvPr id="9" name="Gerader Verbinder 8"/>
          <p:cNvCxnSpPr/>
          <p:nvPr/>
        </p:nvCxnSpPr>
        <p:spPr>
          <a:xfrm>
            <a:off x="1691771" y="1480120"/>
            <a:ext cx="749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2729997" y="1179038"/>
            <a:ext cx="849913"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Inhalt/Ziel</a:t>
            </a:r>
          </a:p>
        </p:txBody>
      </p:sp>
      <p:sp>
        <p:nvSpPr>
          <p:cNvPr id="17" name="Textfeld 16"/>
          <p:cNvSpPr txBox="1"/>
          <p:nvPr/>
        </p:nvSpPr>
        <p:spPr>
          <a:xfrm>
            <a:off x="5707883" y="1172688"/>
            <a:ext cx="1072788"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Methodik</a:t>
            </a:r>
          </a:p>
        </p:txBody>
      </p:sp>
      <p:sp>
        <p:nvSpPr>
          <p:cNvPr id="18" name="Textfeld 17"/>
          <p:cNvSpPr txBox="1"/>
          <p:nvPr/>
        </p:nvSpPr>
        <p:spPr>
          <a:xfrm>
            <a:off x="2729996" y="1559123"/>
            <a:ext cx="3007588" cy="1066959"/>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de-DE" sz="1200" dirty="0">
                <a:latin typeface="Arial" panose="020B0604020202020204" pitchFamily="34" charset="0"/>
                <a:cs typeface="Arial" panose="020B0604020202020204" pitchFamily="34" charset="0"/>
              </a:rPr>
              <a:t>Funktionaler Arbeitsplatz</a:t>
            </a:r>
          </a:p>
          <a:p>
            <a:pPr marL="285750" indent="-285750">
              <a:spcAft>
                <a:spcPts val="200"/>
              </a:spcAft>
              <a:buFont typeface="Arial" panose="020B0604020202020204" pitchFamily="34" charset="0"/>
              <a:buChar char="•"/>
            </a:pPr>
            <a:r>
              <a:rPr lang="de-DE" sz="1200" dirty="0">
                <a:latin typeface="Arial" panose="020B0604020202020204" pitchFamily="34" charset="0"/>
                <a:cs typeface="Arial" panose="020B0604020202020204" pitchFamily="34" charset="0"/>
              </a:rPr>
              <a:t>Schnelle Sichtbarkeit von Veränderungen für die </a:t>
            </a:r>
            <a:r>
              <a:rPr lang="de-DE" sz="1200" dirty="0" smtClean="0">
                <a:latin typeface="Arial" panose="020B0604020202020204" pitchFamily="34" charset="0"/>
                <a:cs typeface="Arial" panose="020B0604020202020204" pitchFamily="34" charset="0"/>
              </a:rPr>
              <a:t>Mitarbeitenden</a:t>
            </a:r>
          </a:p>
          <a:p>
            <a:pPr marL="285750" indent="-285750">
              <a:spcAft>
                <a:spcPts val="200"/>
              </a:spcAft>
              <a:buFont typeface="Arial" panose="020B0604020202020204" pitchFamily="34" charset="0"/>
              <a:buChar char="•"/>
            </a:pPr>
            <a:r>
              <a:rPr lang="de-DE" sz="1200" dirty="0" smtClean="0">
                <a:latin typeface="Arial" panose="020B0604020202020204" pitchFamily="34" charset="0"/>
                <a:cs typeface="Arial" panose="020B0604020202020204" pitchFamily="34" charset="0"/>
              </a:rPr>
              <a:t>Aktenorganisation (e-Akte)</a:t>
            </a:r>
            <a:endParaRPr lang="de-DE" sz="1200" dirty="0">
              <a:latin typeface="Arial" panose="020B0604020202020204" pitchFamily="34" charset="0"/>
              <a:cs typeface="Arial" panose="020B0604020202020204" pitchFamily="34" charset="0"/>
            </a:endParaRPr>
          </a:p>
        </p:txBody>
      </p:sp>
      <p:sp>
        <p:nvSpPr>
          <p:cNvPr id="19" name="Textfeld 18"/>
          <p:cNvSpPr txBox="1"/>
          <p:nvPr/>
        </p:nvSpPr>
        <p:spPr>
          <a:xfrm>
            <a:off x="5707883" y="1559123"/>
            <a:ext cx="3953702" cy="1041311"/>
          </a:xfrm>
          <a:prstGeom prst="rect">
            <a:avLst/>
          </a:prstGeom>
          <a:noFill/>
        </p:spPr>
        <p:txBody>
          <a:bodyPr wrap="square" rtlCol="0">
            <a:spAutoFit/>
          </a:bodyPr>
          <a:lstStyle/>
          <a:p>
            <a:pPr marL="285750" indent="-285750">
              <a:spcAft>
                <a:spcPts val="200"/>
              </a:spcAft>
              <a:buFontTx/>
              <a:buChar char="-"/>
            </a:pPr>
            <a:r>
              <a:rPr lang="de-DE" sz="1200" dirty="0">
                <a:latin typeface="Arial" panose="020B0604020202020204" pitchFamily="34" charset="0"/>
                <a:cs typeface="Arial" panose="020B0604020202020204" pitchFamily="34" charset="0"/>
              </a:rPr>
              <a:t>Erfassung des aktuellen Bestands/Status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der Arbeitsmittel </a:t>
            </a:r>
            <a:r>
              <a:rPr lang="de-DE" sz="1200" dirty="0" smtClean="0">
                <a:latin typeface="Arial" panose="020B0604020202020204" pitchFamily="34" charset="0"/>
                <a:cs typeface="Arial" panose="020B0604020202020204" pitchFamily="34" charset="0"/>
              </a:rPr>
              <a:t>und </a:t>
            </a:r>
            <a:r>
              <a:rPr lang="de-DE" sz="1200" dirty="0">
                <a:latin typeface="Arial" panose="020B0604020202020204" pitchFamily="34" charset="0"/>
                <a:cs typeface="Arial" panose="020B0604020202020204" pitchFamily="34" charset="0"/>
              </a:rPr>
              <a:t>Beseitigung </a:t>
            </a:r>
            <a:r>
              <a:rPr lang="de-DE" sz="1200" dirty="0" smtClean="0">
                <a:latin typeface="Arial" panose="020B0604020202020204" pitchFamily="34" charset="0"/>
                <a:cs typeface="Arial" panose="020B0604020202020204" pitchFamily="34" charset="0"/>
              </a:rPr>
              <a:t>offensichtlicher </a:t>
            </a:r>
            <a:r>
              <a:rPr lang="de-DE" sz="1200" dirty="0">
                <a:latin typeface="Arial" panose="020B0604020202020204" pitchFamily="34" charset="0"/>
                <a:cs typeface="Arial" panose="020B0604020202020204" pitchFamily="34" charset="0"/>
              </a:rPr>
              <a:t>Mängeln </a:t>
            </a:r>
            <a:r>
              <a:rPr lang="de-DE" sz="1200" dirty="0" smtClean="0">
                <a:latin typeface="Arial" panose="020B0604020202020204" pitchFamily="34" charset="0"/>
                <a:cs typeface="Arial" panose="020B0604020202020204" pitchFamily="34" charset="0"/>
              </a:rPr>
              <a:t>erfolgt</a:t>
            </a:r>
            <a:endParaRPr lang="de-DE" sz="1200" dirty="0">
              <a:latin typeface="Arial" panose="020B0604020202020204" pitchFamily="34" charset="0"/>
              <a:cs typeface="Arial" panose="020B0604020202020204" pitchFamily="34" charset="0"/>
            </a:endParaRPr>
          </a:p>
          <a:p>
            <a:pPr marL="285750" indent="-285750">
              <a:spcAft>
                <a:spcPts val="200"/>
              </a:spcAft>
              <a:buFontTx/>
              <a:buChar char="-"/>
            </a:pPr>
            <a:r>
              <a:rPr lang="de-DE" sz="1200" dirty="0">
                <a:latin typeface="Arial" panose="020B0604020202020204" pitchFamily="34" charset="0"/>
                <a:cs typeface="Arial" panose="020B0604020202020204" pitchFamily="34" charset="0"/>
              </a:rPr>
              <a:t>Definition eines „idealen Arbeitsplatzes“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im Rahmen </a:t>
            </a:r>
            <a:r>
              <a:rPr lang="de-DE" sz="1200" dirty="0" smtClean="0">
                <a:latin typeface="Arial" panose="020B0604020202020204" pitchFamily="34" charset="0"/>
                <a:cs typeface="Arial" panose="020B0604020202020204" pitchFamily="34" charset="0"/>
              </a:rPr>
              <a:t>eines Mitarbeiterworkshops erfolgt</a:t>
            </a:r>
            <a:endParaRPr lang="de-DE" sz="1200" dirty="0">
              <a:latin typeface="Arial" panose="020B0604020202020204" pitchFamily="34" charset="0"/>
              <a:cs typeface="Arial" panose="020B0604020202020204" pitchFamily="34" charset="0"/>
            </a:endParaRPr>
          </a:p>
        </p:txBody>
      </p:sp>
      <p:sp>
        <p:nvSpPr>
          <p:cNvPr id="20" name="Ellipse 19"/>
          <p:cNvSpPr/>
          <p:nvPr/>
        </p:nvSpPr>
        <p:spPr>
          <a:xfrm>
            <a:off x="640846" y="1766477"/>
            <a:ext cx="392112" cy="34803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1</a:t>
            </a:r>
          </a:p>
        </p:txBody>
      </p:sp>
      <p:sp>
        <p:nvSpPr>
          <p:cNvPr id="23" name="Ellipse 22"/>
          <p:cNvSpPr/>
          <p:nvPr/>
        </p:nvSpPr>
        <p:spPr>
          <a:xfrm>
            <a:off x="640846" y="3254115"/>
            <a:ext cx="392112" cy="34803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2</a:t>
            </a:r>
          </a:p>
        </p:txBody>
      </p:sp>
      <p:sp>
        <p:nvSpPr>
          <p:cNvPr id="24" name="Ellipse 23"/>
          <p:cNvSpPr/>
          <p:nvPr/>
        </p:nvSpPr>
        <p:spPr>
          <a:xfrm>
            <a:off x="640846" y="4598421"/>
            <a:ext cx="392112" cy="34803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3</a:t>
            </a:r>
          </a:p>
        </p:txBody>
      </p:sp>
      <p:sp>
        <p:nvSpPr>
          <p:cNvPr id="25" name="Ellipse 24"/>
          <p:cNvSpPr/>
          <p:nvPr/>
        </p:nvSpPr>
        <p:spPr>
          <a:xfrm>
            <a:off x="640846" y="5675985"/>
            <a:ext cx="392112" cy="34803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4</a:t>
            </a:r>
          </a:p>
        </p:txBody>
      </p:sp>
      <p:sp>
        <p:nvSpPr>
          <p:cNvPr id="26" name="Textfeld 25"/>
          <p:cNvSpPr txBox="1"/>
          <p:nvPr/>
        </p:nvSpPr>
        <p:spPr>
          <a:xfrm>
            <a:off x="2729996" y="3077688"/>
            <a:ext cx="3007588" cy="856645"/>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de-DE" sz="1200" dirty="0">
                <a:latin typeface="Arial" panose="020B0604020202020204" pitchFamily="34" charset="0"/>
                <a:cs typeface="Arial" panose="020B0604020202020204" pitchFamily="34" charset="0"/>
              </a:rPr>
              <a:t>Transparente Meeting Struktur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für 32-41</a:t>
            </a:r>
          </a:p>
          <a:p>
            <a:pPr marL="285750" indent="-285750">
              <a:spcAft>
                <a:spcPts val="200"/>
              </a:spcAft>
              <a:buFont typeface="Arial" panose="020B0604020202020204" pitchFamily="34" charset="0"/>
              <a:buChar char="•"/>
            </a:pPr>
            <a:r>
              <a:rPr lang="de-DE" sz="1200" dirty="0">
                <a:latin typeface="Arial" panose="020B0604020202020204" pitchFamily="34" charset="0"/>
                <a:cs typeface="Arial" panose="020B0604020202020204" pitchFamily="34" charset="0"/>
              </a:rPr>
              <a:t>Einführung wertschätzender Maßnahmen</a:t>
            </a:r>
          </a:p>
        </p:txBody>
      </p:sp>
      <p:sp>
        <p:nvSpPr>
          <p:cNvPr id="27" name="Textfeld 26"/>
          <p:cNvSpPr txBox="1"/>
          <p:nvPr/>
        </p:nvSpPr>
        <p:spPr>
          <a:xfrm>
            <a:off x="5707883" y="3077688"/>
            <a:ext cx="3722950" cy="1487587"/>
          </a:xfrm>
          <a:prstGeom prst="rect">
            <a:avLst/>
          </a:prstGeom>
          <a:noFill/>
        </p:spPr>
        <p:txBody>
          <a:bodyPr wrap="square" rtlCol="0">
            <a:spAutoFit/>
          </a:bodyPr>
          <a:lstStyle/>
          <a:p>
            <a:pPr marL="285750" indent="-285750">
              <a:spcAft>
                <a:spcPts val="200"/>
              </a:spcAft>
              <a:buFontTx/>
              <a:buChar char="-"/>
            </a:pPr>
            <a:r>
              <a:rPr lang="de-DE" sz="1200" dirty="0">
                <a:latin typeface="Arial" panose="020B0604020202020204" pitchFamily="34" charset="0"/>
                <a:cs typeface="Arial" panose="020B0604020202020204" pitchFamily="34" charset="0"/>
              </a:rPr>
              <a:t>Workshop mit den Mitarbeitern zur </a:t>
            </a:r>
          </a:p>
          <a:p>
            <a:pPr marL="742950" lvl="1" indent="-285750">
              <a:spcAft>
                <a:spcPts val="200"/>
              </a:spcAft>
              <a:buFontTx/>
              <a:buChar char="-"/>
            </a:pPr>
            <a:r>
              <a:rPr lang="de-DE" sz="1200" dirty="0">
                <a:latin typeface="Arial" panose="020B0604020202020204" pitchFamily="34" charset="0"/>
                <a:cs typeface="Arial" panose="020B0604020202020204" pitchFamily="34" charset="0"/>
              </a:rPr>
              <a:t>Definition der benötigten Meetings  </a:t>
            </a:r>
            <a:br>
              <a:rPr lang="de-DE" sz="1200" dirty="0">
                <a:latin typeface="Arial" panose="020B0604020202020204" pitchFamily="34" charset="0"/>
                <a:cs typeface="Arial" panose="020B0604020202020204" pitchFamily="34" charset="0"/>
              </a:rPr>
            </a:br>
            <a:r>
              <a:rPr lang="de-DE" sz="1200" dirty="0" smtClean="0">
                <a:latin typeface="Arial" panose="020B0604020202020204" pitchFamily="34" charset="0"/>
                <a:cs typeface="Arial" panose="020B0604020202020204" pitchFamily="34" charset="0"/>
              </a:rPr>
              <a:t>(</a:t>
            </a:r>
            <a:r>
              <a:rPr lang="de-DE" sz="1200" dirty="0">
                <a:latin typeface="Arial" panose="020B0604020202020204" pitchFamily="34" charset="0"/>
                <a:cs typeface="Arial" panose="020B0604020202020204" pitchFamily="34" charset="0"/>
              </a:rPr>
              <a:t>Teilnehmer, Inhalte, Frequenz)</a:t>
            </a:r>
          </a:p>
          <a:p>
            <a:pPr marL="742950" lvl="1" indent="-285750">
              <a:spcAft>
                <a:spcPts val="200"/>
              </a:spcAft>
              <a:buFontTx/>
              <a:buChar char="-"/>
            </a:pPr>
            <a:r>
              <a:rPr lang="de-DE" sz="1200" dirty="0">
                <a:latin typeface="Arial" panose="020B0604020202020204" pitchFamily="34" charset="0"/>
                <a:cs typeface="Arial" panose="020B0604020202020204" pitchFamily="34" charset="0"/>
              </a:rPr>
              <a:t>Definition von wertschätzenden Maßnahmen</a:t>
            </a:r>
          </a:p>
          <a:p>
            <a:pPr marL="285750" indent="-285750">
              <a:spcAft>
                <a:spcPts val="200"/>
              </a:spcAft>
              <a:buFontTx/>
              <a:buChar char="-"/>
            </a:pPr>
            <a:r>
              <a:rPr lang="de-DE" sz="1200" dirty="0">
                <a:latin typeface="Arial" panose="020B0604020202020204" pitchFamily="34" charset="0"/>
                <a:cs typeface="Arial" panose="020B0604020202020204" pitchFamily="34" charset="0"/>
              </a:rPr>
              <a:t>Workshop zum Thema „Fehlerkultur“</a:t>
            </a:r>
          </a:p>
          <a:p>
            <a:pPr marL="285750" indent="-285750">
              <a:spcAft>
                <a:spcPts val="200"/>
              </a:spcAft>
              <a:buFontTx/>
              <a:buChar char="-"/>
            </a:pPr>
            <a:endParaRPr lang="de-DE" sz="1200" dirty="0">
              <a:latin typeface="Arial" panose="020B0604020202020204" pitchFamily="34" charset="0"/>
              <a:cs typeface="Arial" panose="020B0604020202020204" pitchFamily="34" charset="0"/>
            </a:endParaRPr>
          </a:p>
        </p:txBody>
      </p:sp>
      <p:sp>
        <p:nvSpPr>
          <p:cNvPr id="28" name="Textfeld 27"/>
          <p:cNvSpPr txBox="1"/>
          <p:nvPr/>
        </p:nvSpPr>
        <p:spPr>
          <a:xfrm>
            <a:off x="2739521" y="5456544"/>
            <a:ext cx="3357562" cy="907941"/>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de-DE" sz="1200" dirty="0">
                <a:latin typeface="Arial" panose="020B0604020202020204" pitchFamily="34" charset="0"/>
                <a:cs typeface="Arial" panose="020B0604020202020204" pitchFamily="34" charset="0"/>
              </a:rPr>
              <a:t>Recruiting von fehlendem Personal</a:t>
            </a:r>
          </a:p>
          <a:p>
            <a:pPr marL="285750" indent="-285750">
              <a:spcAft>
                <a:spcPts val="200"/>
              </a:spcAft>
              <a:buFont typeface="Arial" panose="020B0604020202020204" pitchFamily="34" charset="0"/>
              <a:buChar char="•"/>
            </a:pPr>
            <a:r>
              <a:rPr lang="de-DE" sz="1200" dirty="0">
                <a:latin typeface="Arial" panose="020B0604020202020204" pitchFamily="34" charset="0"/>
                <a:cs typeface="Arial" panose="020B0604020202020204" pitchFamily="34" charset="0"/>
              </a:rPr>
              <a:t>Überprüfung der Arbeitszeitmodelle</a:t>
            </a:r>
          </a:p>
          <a:p>
            <a:pPr marL="285750" indent="-285750">
              <a:spcAft>
                <a:spcPts val="200"/>
              </a:spcAft>
              <a:buFont typeface="Arial" panose="020B0604020202020204" pitchFamily="34" charset="0"/>
              <a:buChar char="•"/>
            </a:pPr>
            <a:r>
              <a:rPr lang="de-DE" sz="1200" dirty="0">
                <a:latin typeface="Arial" panose="020B0604020202020204" pitchFamily="34" charset="0"/>
                <a:cs typeface="Arial" panose="020B0604020202020204" pitchFamily="34" charset="0"/>
              </a:rPr>
              <a:t>Ggf. Überprüfung der Stellenbewertungen</a:t>
            </a:r>
          </a:p>
          <a:p>
            <a:pPr marL="285750" indent="-285750">
              <a:spcAft>
                <a:spcPts val="200"/>
              </a:spcAft>
              <a:buFont typeface="Arial" panose="020B0604020202020204" pitchFamily="34" charset="0"/>
              <a:buChar char="•"/>
            </a:pPr>
            <a:endParaRPr lang="de-DE" sz="1200" dirty="0">
              <a:latin typeface="Arial" panose="020B0604020202020204" pitchFamily="34" charset="0"/>
              <a:cs typeface="Arial" panose="020B0604020202020204" pitchFamily="34" charset="0"/>
            </a:endParaRPr>
          </a:p>
        </p:txBody>
      </p:sp>
      <p:sp>
        <p:nvSpPr>
          <p:cNvPr id="29" name="Textfeld 28"/>
          <p:cNvSpPr txBox="1"/>
          <p:nvPr/>
        </p:nvSpPr>
        <p:spPr>
          <a:xfrm>
            <a:off x="6000748" y="5470324"/>
            <a:ext cx="3007588" cy="276999"/>
          </a:xfrm>
          <a:prstGeom prst="rect">
            <a:avLst/>
          </a:prstGeom>
          <a:noFill/>
        </p:spPr>
        <p:txBody>
          <a:bodyPr wrap="square" rtlCol="0">
            <a:spAutoFit/>
          </a:bodyPr>
          <a:lstStyle/>
          <a:p>
            <a:pPr>
              <a:spcAft>
                <a:spcPts val="200"/>
              </a:spcAft>
            </a:pPr>
            <a:r>
              <a:rPr lang="de-DE" sz="1200" dirty="0" smtClean="0">
                <a:latin typeface="Arial" panose="020B0604020202020204" pitchFamily="34" charset="0"/>
                <a:cs typeface="Arial" panose="020B0604020202020204" pitchFamily="34" charset="0"/>
              </a:rPr>
              <a:t>Rahmen und Umfang noch zu </a:t>
            </a:r>
            <a:r>
              <a:rPr lang="de-DE" sz="1200" dirty="0">
                <a:latin typeface="Arial" panose="020B0604020202020204" pitchFamily="34" charset="0"/>
                <a:cs typeface="Arial" panose="020B0604020202020204" pitchFamily="34" charset="0"/>
              </a:rPr>
              <a:t>definieren</a:t>
            </a:r>
          </a:p>
        </p:txBody>
      </p:sp>
      <p:sp>
        <p:nvSpPr>
          <p:cNvPr id="30" name="Textfeld 29"/>
          <p:cNvSpPr txBox="1"/>
          <p:nvPr/>
        </p:nvSpPr>
        <p:spPr>
          <a:xfrm>
            <a:off x="2739521" y="4370880"/>
            <a:ext cx="3007588" cy="882293"/>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de-DE" sz="1200" dirty="0">
                <a:latin typeface="Arial" panose="020B0604020202020204" pitchFamily="34" charset="0"/>
                <a:cs typeface="Arial" panose="020B0604020202020204" pitchFamily="34" charset="0"/>
              </a:rPr>
              <a:t>Entschlacken der Prozesse</a:t>
            </a:r>
          </a:p>
          <a:p>
            <a:pPr marL="285750" indent="-285750">
              <a:spcAft>
                <a:spcPts val="200"/>
              </a:spcAft>
              <a:buFont typeface="Arial" panose="020B0604020202020204" pitchFamily="34" charset="0"/>
              <a:buChar char="•"/>
            </a:pPr>
            <a:r>
              <a:rPr lang="de-DE" sz="1200" dirty="0">
                <a:latin typeface="Arial" panose="020B0604020202020204" pitchFamily="34" charset="0"/>
                <a:cs typeface="Arial" panose="020B0604020202020204" pitchFamily="34" charset="0"/>
              </a:rPr>
              <a:t>Festlegung von klaren Verantwortlichkeiten</a:t>
            </a:r>
          </a:p>
          <a:p>
            <a:pPr marL="285750" indent="-285750">
              <a:spcAft>
                <a:spcPts val="200"/>
              </a:spcAft>
              <a:buFont typeface="Arial" panose="020B0604020202020204" pitchFamily="34" charset="0"/>
              <a:buChar char="•"/>
            </a:pPr>
            <a:r>
              <a:rPr lang="de-DE" sz="1200" dirty="0">
                <a:latin typeface="Arial" panose="020B0604020202020204" pitchFamily="34" charset="0"/>
                <a:cs typeface="Arial" panose="020B0604020202020204" pitchFamily="34" charset="0"/>
              </a:rPr>
              <a:t>Ausbalancieren der Arbeitsvolumina</a:t>
            </a:r>
          </a:p>
        </p:txBody>
      </p:sp>
      <p:sp>
        <p:nvSpPr>
          <p:cNvPr id="32" name="Textfeld 31"/>
          <p:cNvSpPr txBox="1"/>
          <p:nvPr/>
        </p:nvSpPr>
        <p:spPr>
          <a:xfrm>
            <a:off x="5707883" y="4338674"/>
            <a:ext cx="3722950" cy="856645"/>
          </a:xfrm>
          <a:prstGeom prst="rect">
            <a:avLst/>
          </a:prstGeom>
          <a:noFill/>
        </p:spPr>
        <p:txBody>
          <a:bodyPr wrap="square" rtlCol="0">
            <a:spAutoFit/>
          </a:bodyPr>
          <a:lstStyle/>
          <a:p>
            <a:pPr marL="285750" indent="-285750">
              <a:spcAft>
                <a:spcPts val="200"/>
              </a:spcAft>
              <a:buFontTx/>
              <a:buChar char="-"/>
            </a:pPr>
            <a:r>
              <a:rPr lang="de-DE" sz="1200" dirty="0">
                <a:latin typeface="Arial" panose="020B0604020202020204" pitchFamily="34" charset="0"/>
                <a:cs typeface="Arial" panose="020B0604020202020204" pitchFamily="34" charset="0"/>
              </a:rPr>
              <a:t>Detaillierte Prozessaufnahmen und -analyse für die Kernprozesse</a:t>
            </a:r>
          </a:p>
          <a:p>
            <a:pPr marL="285750" indent="-285750">
              <a:spcAft>
                <a:spcPts val="200"/>
              </a:spcAft>
              <a:buFontTx/>
              <a:buChar char="-"/>
            </a:pPr>
            <a:r>
              <a:rPr lang="de-DE" sz="1200" dirty="0" smtClean="0">
                <a:latin typeface="Arial" panose="020B0604020202020204" pitchFamily="34" charset="0"/>
                <a:cs typeface="Arial" panose="020B0604020202020204" pitchFamily="34" charset="0"/>
              </a:rPr>
              <a:t>Definition </a:t>
            </a:r>
            <a:r>
              <a:rPr lang="de-DE" sz="1200" dirty="0">
                <a:latin typeface="Arial" panose="020B0604020202020204" pitchFamily="34" charset="0"/>
                <a:cs typeface="Arial" panose="020B0604020202020204" pitchFamily="34" charset="0"/>
              </a:rPr>
              <a:t>von Soll-Prozessen inkl. Verantwortlichkeiten</a:t>
            </a:r>
          </a:p>
        </p:txBody>
      </p:sp>
      <p:cxnSp>
        <p:nvCxnSpPr>
          <p:cNvPr id="31" name="Gerader Verbinder 30"/>
          <p:cNvCxnSpPr/>
          <p:nvPr/>
        </p:nvCxnSpPr>
        <p:spPr>
          <a:xfrm>
            <a:off x="1691771" y="2972912"/>
            <a:ext cx="749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1691771" y="4341258"/>
            <a:ext cx="749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1691771" y="5395244"/>
            <a:ext cx="749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ußzeilenplatzhalter 5"/>
          <p:cNvSpPr>
            <a:spLocks noGrp="1"/>
          </p:cNvSpPr>
          <p:nvPr>
            <p:ph type="ftr" sz="quarter" idx="11"/>
          </p:nvPr>
        </p:nvSpPr>
        <p:spPr>
          <a:xfrm>
            <a:off x="480000" y="6372000"/>
            <a:ext cx="6720000" cy="360000"/>
          </a:xfrm>
        </p:spPr>
        <p:txBody>
          <a:bodyPr/>
          <a:lstStyle/>
          <a:p>
            <a:pPr algn="l"/>
            <a:r>
              <a:rPr lang="de-DE" dirty="0" smtClean="0">
                <a:latin typeface="Arial" pitchFamily="34" charset="0"/>
                <a:cs typeface="Arial" pitchFamily="34" charset="0"/>
              </a:rPr>
              <a:t>Landeshauptstadt Stuttgart – </a:t>
            </a:r>
            <a:r>
              <a:rPr lang="de-DE" dirty="0" smtClean="0"/>
              <a:t>DO.IT – Organisationsstrategie und -entwicklung</a:t>
            </a:r>
            <a:endParaRPr lang="de-DE" dirty="0">
              <a:latin typeface="Arial" pitchFamily="34" charset="0"/>
              <a:cs typeface="Arial" pitchFamily="34" charset="0"/>
            </a:endParaRPr>
          </a:p>
        </p:txBody>
      </p:sp>
    </p:spTree>
    <p:extLst>
      <p:ext uri="{BB962C8B-B14F-4D97-AF65-F5344CB8AC3E}">
        <p14:creationId xmlns:p14="http://schemas.microsoft.com/office/powerpoint/2010/main" val="448745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F3E961D-EF74-436B-90B9-F1DB5E2C9C95}" type="slidenum">
              <a:rPr lang="de-DE" smtClean="0">
                <a:latin typeface="Arial" pitchFamily="34" charset="0"/>
                <a:cs typeface="Arial" pitchFamily="34" charset="0"/>
              </a:rPr>
              <a:pPr/>
              <a:t>2</a:t>
            </a:fld>
            <a:endParaRPr lang="de-DE" dirty="0">
              <a:latin typeface="Arial" pitchFamily="34" charset="0"/>
              <a:cs typeface="Arial" pitchFamily="34" charset="0"/>
            </a:endParaRPr>
          </a:p>
        </p:txBody>
      </p:sp>
      <p:sp>
        <p:nvSpPr>
          <p:cNvPr id="6" name="Fußzeilenplatzhalter 5"/>
          <p:cNvSpPr>
            <a:spLocks noGrp="1"/>
          </p:cNvSpPr>
          <p:nvPr>
            <p:ph type="ftr" sz="quarter" idx="11"/>
          </p:nvPr>
        </p:nvSpPr>
        <p:spPr>
          <a:xfrm>
            <a:off x="480000" y="6372000"/>
            <a:ext cx="6720000" cy="360000"/>
          </a:xfrm>
        </p:spPr>
        <p:txBody>
          <a:bodyPr/>
          <a:lstStyle/>
          <a:p>
            <a:pPr algn="l"/>
            <a:r>
              <a:rPr lang="de-DE" dirty="0" smtClean="0">
                <a:latin typeface="Arial" pitchFamily="34" charset="0"/>
                <a:cs typeface="Arial" pitchFamily="34" charset="0"/>
              </a:rPr>
              <a:t>Landeshauptstadt Stuttgart – </a:t>
            </a:r>
            <a:r>
              <a:rPr lang="de-DE" dirty="0" smtClean="0"/>
              <a:t>DO.IT – Organisationsstrategie und -entwicklung</a:t>
            </a:r>
            <a:endParaRPr lang="de-DE" dirty="0">
              <a:latin typeface="Arial" pitchFamily="34" charset="0"/>
              <a:cs typeface="Arial" pitchFamily="34" charset="0"/>
            </a:endParaRPr>
          </a:p>
        </p:txBody>
      </p:sp>
      <p:sp>
        <p:nvSpPr>
          <p:cNvPr id="7" name="Titel 6"/>
          <p:cNvSpPr>
            <a:spLocks noGrp="1"/>
          </p:cNvSpPr>
          <p:nvPr>
            <p:ph type="ctrTitle"/>
          </p:nvPr>
        </p:nvSpPr>
        <p:spPr/>
        <p:txBody>
          <a:bodyPr/>
          <a:lstStyle/>
          <a:p>
            <a:r>
              <a:rPr lang="de-DE" dirty="0" smtClean="0"/>
              <a:t>Maßnahmen Bürgerbüros </a:t>
            </a:r>
            <a:endParaRPr lang="de-DE" dirty="0"/>
          </a:p>
        </p:txBody>
      </p:sp>
    </p:spTree>
    <p:extLst>
      <p:ext uri="{BB962C8B-B14F-4D97-AF65-F5344CB8AC3E}">
        <p14:creationId xmlns:p14="http://schemas.microsoft.com/office/powerpoint/2010/main" val="3379335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6F3E961D-EF74-436B-90B9-F1DB5E2C9C95}" type="slidenum">
              <a:rPr lang="de-DE" smtClean="0"/>
              <a:pPr/>
              <a:t>3</a:t>
            </a:fld>
            <a:endParaRPr lang="de-DE" dirty="0"/>
          </a:p>
        </p:txBody>
      </p:sp>
      <p:graphicFrame>
        <p:nvGraphicFramePr>
          <p:cNvPr id="2" name="Tabelle 1"/>
          <p:cNvGraphicFramePr>
            <a:graphicFrameLocks noGrp="1"/>
          </p:cNvGraphicFramePr>
          <p:nvPr>
            <p:extLst>
              <p:ext uri="{D42A27DB-BD31-4B8C-83A1-F6EECF244321}">
                <p14:modId xmlns:p14="http://schemas.microsoft.com/office/powerpoint/2010/main" val="1440442421"/>
              </p:ext>
            </p:extLst>
          </p:nvPr>
        </p:nvGraphicFramePr>
        <p:xfrm>
          <a:off x="480000" y="1268306"/>
          <a:ext cx="6947780" cy="1112520"/>
        </p:xfrm>
        <a:graphic>
          <a:graphicData uri="http://schemas.openxmlformats.org/drawingml/2006/table">
            <a:tbl>
              <a:tblPr firstRow="1" bandRow="1">
                <a:tableStyleId>{5C22544A-7EE6-4342-B048-85BDC9FD1C3A}</a:tableStyleId>
              </a:tblPr>
              <a:tblGrid>
                <a:gridCol w="5551599">
                  <a:extLst>
                    <a:ext uri="{9D8B030D-6E8A-4147-A177-3AD203B41FA5}">
                      <a16:colId xmlns:a16="http://schemas.microsoft.com/office/drawing/2014/main" val="3007108732"/>
                    </a:ext>
                  </a:extLst>
                </a:gridCol>
                <a:gridCol w="1396181">
                  <a:extLst>
                    <a:ext uri="{9D8B030D-6E8A-4147-A177-3AD203B41FA5}">
                      <a16:colId xmlns:a16="http://schemas.microsoft.com/office/drawing/2014/main" val="3381756673"/>
                    </a:ext>
                  </a:extLst>
                </a:gridCol>
              </a:tblGrid>
              <a:tr h="370840">
                <a:tc>
                  <a:txBody>
                    <a:bodyPr/>
                    <a:lstStyle/>
                    <a:p>
                      <a:r>
                        <a:rPr lang="de-DE" dirty="0" smtClean="0">
                          <a:latin typeface="Arial" panose="020B0604020202020204" pitchFamily="34" charset="0"/>
                          <a:cs typeface="Arial" panose="020B0604020202020204" pitchFamily="34" charset="0"/>
                        </a:rPr>
                        <a:t>Wesentliche Maßnahmen insgesamt</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36</a:t>
                      </a:r>
                      <a:endParaRPr lang="de-DE"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9629138"/>
                  </a:ext>
                </a:extLst>
              </a:tr>
              <a:tr h="370840">
                <a:tc>
                  <a:txBody>
                    <a:bodyPr/>
                    <a:lstStyle/>
                    <a:p>
                      <a:r>
                        <a:rPr lang="de-DE" dirty="0" smtClean="0">
                          <a:latin typeface="Arial" panose="020B0604020202020204" pitchFamily="34" charset="0"/>
                          <a:cs typeface="Arial" panose="020B0604020202020204" pitchFamily="34" charset="0"/>
                        </a:rPr>
                        <a:t>davon</a:t>
                      </a:r>
                      <a:r>
                        <a:rPr lang="de-DE" baseline="0" dirty="0" smtClean="0">
                          <a:latin typeface="Arial" panose="020B0604020202020204" pitchFamily="34" charset="0"/>
                          <a:cs typeface="Arial" panose="020B0604020202020204" pitchFamily="34" charset="0"/>
                        </a:rPr>
                        <a:t> erledigte Maßnahmen</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24</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8983145"/>
                  </a:ext>
                </a:extLst>
              </a:tr>
              <a:tr h="370840">
                <a:tc>
                  <a:txBody>
                    <a:bodyPr/>
                    <a:lstStyle/>
                    <a:p>
                      <a:r>
                        <a:rPr lang="de-DE" dirty="0" smtClean="0">
                          <a:latin typeface="Arial" panose="020B0604020202020204" pitchFamily="34" charset="0"/>
                          <a:cs typeface="Arial" panose="020B0604020202020204" pitchFamily="34" charset="0"/>
                        </a:rPr>
                        <a:t>davon Maßnahmen in Bearbeitung</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12</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7241666"/>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954379023"/>
              </p:ext>
            </p:extLst>
          </p:nvPr>
        </p:nvGraphicFramePr>
        <p:xfrm>
          <a:off x="480000" y="3295226"/>
          <a:ext cx="10236769" cy="1854200"/>
        </p:xfrm>
        <a:graphic>
          <a:graphicData uri="http://schemas.openxmlformats.org/drawingml/2006/table">
            <a:tbl>
              <a:tblPr firstRow="1" bandRow="1">
                <a:tableStyleId>{5C22544A-7EE6-4342-B048-85BDC9FD1C3A}</a:tableStyleId>
              </a:tblPr>
              <a:tblGrid>
                <a:gridCol w="5656584">
                  <a:extLst>
                    <a:ext uri="{9D8B030D-6E8A-4147-A177-3AD203B41FA5}">
                      <a16:colId xmlns:a16="http://schemas.microsoft.com/office/drawing/2014/main" val="3007108732"/>
                    </a:ext>
                  </a:extLst>
                </a:gridCol>
                <a:gridCol w="1348473">
                  <a:extLst>
                    <a:ext uri="{9D8B030D-6E8A-4147-A177-3AD203B41FA5}">
                      <a16:colId xmlns:a16="http://schemas.microsoft.com/office/drawing/2014/main" val="3381756673"/>
                    </a:ext>
                  </a:extLst>
                </a:gridCol>
                <a:gridCol w="1375479">
                  <a:extLst>
                    <a:ext uri="{9D8B030D-6E8A-4147-A177-3AD203B41FA5}">
                      <a16:colId xmlns:a16="http://schemas.microsoft.com/office/drawing/2014/main" val="2247782430"/>
                    </a:ext>
                  </a:extLst>
                </a:gridCol>
                <a:gridCol w="1856233">
                  <a:extLst>
                    <a:ext uri="{9D8B030D-6E8A-4147-A177-3AD203B41FA5}">
                      <a16:colId xmlns:a16="http://schemas.microsoft.com/office/drawing/2014/main" val="795196981"/>
                    </a:ext>
                  </a:extLst>
                </a:gridCol>
              </a:tblGrid>
              <a:tr h="370840">
                <a:tc>
                  <a:txBody>
                    <a:bodyPr/>
                    <a:lstStyle/>
                    <a:p>
                      <a:r>
                        <a:rPr lang="de-DE" dirty="0" smtClean="0">
                          <a:latin typeface="Arial" panose="020B0604020202020204" pitchFamily="34" charset="0"/>
                          <a:cs typeface="Arial" panose="020B0604020202020204" pitchFamily="34" charset="0"/>
                        </a:rPr>
                        <a:t>Wesentliche Maßnahmen insgesamt</a:t>
                      </a:r>
                      <a:endParaRPr lang="de-DE" dirty="0">
                        <a:latin typeface="Arial" panose="020B0604020202020204" pitchFamily="34" charset="0"/>
                        <a:cs typeface="Arial" panose="020B0604020202020204" pitchFamily="34" charset="0"/>
                      </a:endParaRPr>
                    </a:p>
                  </a:txBody>
                  <a:tcPr/>
                </a:tc>
                <a:tc gridSpan="3">
                  <a:txBody>
                    <a:bodyPr/>
                    <a:lstStyle/>
                    <a:p>
                      <a:pPr algn="ctr"/>
                      <a:r>
                        <a:rPr lang="de-DE" dirty="0" smtClean="0">
                          <a:latin typeface="Arial" panose="020B0604020202020204" pitchFamily="34" charset="0"/>
                          <a:cs typeface="Arial" panose="020B0604020202020204" pitchFamily="34" charset="0"/>
                        </a:rPr>
                        <a:t>36</a:t>
                      </a:r>
                      <a:endParaRPr lang="de-DE" dirty="0">
                        <a:latin typeface="Arial" panose="020B0604020202020204" pitchFamily="34" charset="0"/>
                        <a:cs typeface="Arial" panose="020B0604020202020204" pitchFamily="34" charset="0"/>
                      </a:endParaRPr>
                    </a:p>
                  </a:txBody>
                  <a:tcPr anchor="ctr"/>
                </a:tc>
                <a:tc hMerge="1">
                  <a:txBody>
                    <a:bodyPr/>
                    <a:lstStyle/>
                    <a:p>
                      <a:pPr algn="ctr"/>
                      <a:endParaRPr lang="de-DE" dirty="0">
                        <a:latin typeface="Arial" panose="020B0604020202020204" pitchFamily="34" charset="0"/>
                        <a:cs typeface="Arial" panose="020B0604020202020204" pitchFamily="34" charset="0"/>
                      </a:endParaRPr>
                    </a:p>
                  </a:txBody>
                  <a:tcPr/>
                </a:tc>
                <a:tc hMerge="1">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9629138"/>
                  </a:ext>
                </a:extLst>
              </a:tr>
              <a:tr h="370840">
                <a:tc>
                  <a:txBody>
                    <a:bodyPr/>
                    <a:lstStyle/>
                    <a:p>
                      <a:r>
                        <a:rPr lang="de-DE" b="1" dirty="0" smtClean="0">
                          <a:latin typeface="Arial" panose="020B0604020202020204" pitchFamily="34" charset="0"/>
                          <a:cs typeface="Arial" panose="020B0604020202020204" pitchFamily="34" charset="0"/>
                        </a:rPr>
                        <a:t>nach</a:t>
                      </a:r>
                      <a:r>
                        <a:rPr lang="de-DE" b="1" baseline="0" dirty="0" smtClean="0">
                          <a:latin typeface="Arial" panose="020B0604020202020204" pitchFamily="34" charset="0"/>
                          <a:cs typeface="Arial" panose="020B0604020202020204" pitchFamily="34" charset="0"/>
                        </a:rPr>
                        <a:t> Themenbereichen</a:t>
                      </a:r>
                      <a:endParaRPr lang="de-DE" b="1" dirty="0">
                        <a:latin typeface="Arial" panose="020B0604020202020204" pitchFamily="34" charset="0"/>
                        <a:cs typeface="Arial" panose="020B0604020202020204" pitchFamily="34" charset="0"/>
                      </a:endParaRPr>
                    </a:p>
                  </a:txBody>
                  <a:tcPr/>
                </a:tc>
                <a:tc>
                  <a:txBody>
                    <a:bodyPr/>
                    <a:lstStyle/>
                    <a:p>
                      <a:pPr algn="ctr"/>
                      <a:r>
                        <a:rPr lang="de-DE" b="1" dirty="0" smtClean="0">
                          <a:latin typeface="Arial" panose="020B0604020202020204" pitchFamily="34" charset="0"/>
                          <a:cs typeface="Arial" panose="020B0604020202020204" pitchFamily="34" charset="0"/>
                        </a:rPr>
                        <a:t>gesamt</a:t>
                      </a:r>
                      <a:endParaRPr lang="de-DE" b="1" dirty="0">
                        <a:latin typeface="Arial" panose="020B0604020202020204" pitchFamily="34" charset="0"/>
                        <a:cs typeface="Arial" panose="020B0604020202020204" pitchFamily="34" charset="0"/>
                      </a:endParaRPr>
                    </a:p>
                  </a:txBody>
                  <a:tcPr/>
                </a:tc>
                <a:tc>
                  <a:txBody>
                    <a:bodyPr/>
                    <a:lstStyle/>
                    <a:p>
                      <a:pPr algn="ctr"/>
                      <a:r>
                        <a:rPr lang="de-DE" b="1" dirty="0" smtClean="0">
                          <a:latin typeface="Arial" panose="020B0604020202020204" pitchFamily="34" charset="0"/>
                          <a:cs typeface="Arial" panose="020B0604020202020204" pitchFamily="34" charset="0"/>
                        </a:rPr>
                        <a:t>erledigt</a:t>
                      </a:r>
                      <a:endParaRPr lang="de-DE" b="1" dirty="0">
                        <a:latin typeface="Arial" panose="020B0604020202020204" pitchFamily="34" charset="0"/>
                        <a:cs typeface="Arial" panose="020B0604020202020204" pitchFamily="34" charset="0"/>
                      </a:endParaRPr>
                    </a:p>
                  </a:txBody>
                  <a:tcPr/>
                </a:tc>
                <a:tc>
                  <a:txBody>
                    <a:bodyPr/>
                    <a:lstStyle/>
                    <a:p>
                      <a:pPr algn="ctr"/>
                      <a:r>
                        <a:rPr lang="de-DE" b="1" dirty="0" smtClean="0">
                          <a:latin typeface="Arial" panose="020B0604020202020204" pitchFamily="34" charset="0"/>
                          <a:cs typeface="Arial" panose="020B0604020202020204" pitchFamily="34" charset="0"/>
                        </a:rPr>
                        <a:t>in Bearbeitung</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8983145"/>
                  </a:ext>
                </a:extLst>
              </a:tr>
              <a:tr h="370840">
                <a:tc>
                  <a:txBody>
                    <a:bodyPr/>
                    <a:lstStyle/>
                    <a:p>
                      <a:r>
                        <a:rPr lang="de-DE" dirty="0" smtClean="0">
                          <a:latin typeface="Arial" panose="020B0604020202020204" pitchFamily="34" charset="0"/>
                          <a:cs typeface="Arial" panose="020B0604020202020204" pitchFamily="34" charset="0"/>
                        </a:rPr>
                        <a:t>Personal</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11</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7</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7241666"/>
                  </a:ext>
                </a:extLst>
              </a:tr>
              <a:tr h="370840">
                <a:tc>
                  <a:txBody>
                    <a:bodyPr/>
                    <a:lstStyle/>
                    <a:p>
                      <a:r>
                        <a:rPr lang="de-DE" dirty="0" smtClean="0">
                          <a:latin typeface="Arial" panose="020B0604020202020204" pitchFamily="34" charset="0"/>
                          <a:cs typeface="Arial" panose="020B0604020202020204" pitchFamily="34" charset="0"/>
                        </a:rPr>
                        <a:t>Organisation</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9</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42405689"/>
                  </a:ext>
                </a:extLst>
              </a:tr>
              <a:tr h="370840">
                <a:tc>
                  <a:txBody>
                    <a:bodyPr/>
                    <a:lstStyle/>
                    <a:p>
                      <a:r>
                        <a:rPr lang="de-DE" dirty="0" smtClean="0">
                          <a:latin typeface="Arial" panose="020B0604020202020204" pitchFamily="34" charset="0"/>
                          <a:cs typeface="Arial" panose="020B0604020202020204" pitchFamily="34" charset="0"/>
                        </a:rPr>
                        <a:t>Digitalisierung</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12</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8</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123692"/>
                  </a:ext>
                </a:extLst>
              </a:tr>
            </a:tbl>
          </a:graphicData>
        </a:graphic>
      </p:graphicFrame>
      <p:sp>
        <p:nvSpPr>
          <p:cNvPr id="8" name="Fußzeilenplatzhalter 5"/>
          <p:cNvSpPr>
            <a:spLocks noGrp="1"/>
          </p:cNvSpPr>
          <p:nvPr>
            <p:ph type="ftr" sz="quarter" idx="11"/>
          </p:nvPr>
        </p:nvSpPr>
        <p:spPr>
          <a:xfrm>
            <a:off x="480000" y="6372000"/>
            <a:ext cx="6720000" cy="360000"/>
          </a:xfrm>
        </p:spPr>
        <p:txBody>
          <a:bodyPr/>
          <a:lstStyle/>
          <a:p>
            <a:pPr algn="l"/>
            <a:r>
              <a:rPr lang="de-DE" dirty="0" smtClean="0">
                <a:latin typeface="Arial" pitchFamily="34" charset="0"/>
                <a:cs typeface="Arial" pitchFamily="34" charset="0"/>
              </a:rPr>
              <a:t>Landeshauptstadt Stuttgart – </a:t>
            </a:r>
            <a:r>
              <a:rPr lang="de-DE" dirty="0" smtClean="0"/>
              <a:t>DO.IT – Organisationsstrategie und -entwicklung</a:t>
            </a:r>
            <a:endParaRPr lang="de-DE" dirty="0">
              <a:latin typeface="Arial" pitchFamily="34" charset="0"/>
              <a:cs typeface="Arial" pitchFamily="34" charset="0"/>
            </a:endParaRPr>
          </a:p>
        </p:txBody>
      </p:sp>
      <p:sp>
        <p:nvSpPr>
          <p:cNvPr id="10" name="Titel 5"/>
          <p:cNvSpPr txBox="1">
            <a:spLocks/>
          </p:cNvSpPr>
          <p:nvPr/>
        </p:nvSpPr>
        <p:spPr>
          <a:xfrm>
            <a:off x="480000" y="188343"/>
            <a:ext cx="8234232" cy="5934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de-DE" sz="1800" b="1" dirty="0" smtClean="0"/>
              <a:t>Übersicht über wesentliche Maßnahmen Bürgerbüros - Dashboard</a:t>
            </a:r>
            <a:endParaRPr lang="de-DE" sz="1800" b="1" dirty="0"/>
          </a:p>
        </p:txBody>
      </p:sp>
    </p:spTree>
    <p:extLst>
      <p:ext uri="{BB962C8B-B14F-4D97-AF65-F5344CB8AC3E}">
        <p14:creationId xmlns:p14="http://schemas.microsoft.com/office/powerpoint/2010/main" val="331859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6F3E961D-EF74-436B-90B9-F1DB5E2C9C95}" type="slidenum">
              <a:rPr lang="de-DE" smtClean="0"/>
              <a:pPr/>
              <a:t>4</a:t>
            </a:fld>
            <a:endParaRPr lang="de-DE" dirty="0"/>
          </a:p>
        </p:txBody>
      </p:sp>
      <p:sp>
        <p:nvSpPr>
          <p:cNvPr id="6" name="Fußzeilenplatzhalter 5"/>
          <p:cNvSpPr>
            <a:spLocks noGrp="1"/>
          </p:cNvSpPr>
          <p:nvPr>
            <p:ph type="ftr" sz="quarter" idx="11"/>
          </p:nvPr>
        </p:nvSpPr>
        <p:spPr>
          <a:xfrm>
            <a:off x="480000" y="6372000"/>
            <a:ext cx="6720000" cy="360000"/>
          </a:xfrm>
        </p:spPr>
        <p:txBody>
          <a:bodyPr/>
          <a:lstStyle/>
          <a:p>
            <a:pPr algn="l"/>
            <a:r>
              <a:rPr lang="de-DE" dirty="0" smtClean="0">
                <a:latin typeface="Arial" pitchFamily="34" charset="0"/>
                <a:cs typeface="Arial" pitchFamily="34" charset="0"/>
              </a:rPr>
              <a:t>Landeshauptstadt Stuttgart – </a:t>
            </a:r>
            <a:r>
              <a:rPr lang="de-DE" dirty="0" smtClean="0"/>
              <a:t>DO.IT – Organisationsstrategie und -entwicklung</a:t>
            </a:r>
            <a:endParaRPr lang="de-DE" dirty="0">
              <a:latin typeface="Arial" pitchFamily="34" charset="0"/>
              <a:cs typeface="Arial" pitchFamily="34" charset="0"/>
            </a:endParaRPr>
          </a:p>
        </p:txBody>
      </p:sp>
      <p:sp>
        <p:nvSpPr>
          <p:cNvPr id="7" name="Titel 5"/>
          <p:cNvSpPr txBox="1">
            <a:spLocks/>
          </p:cNvSpPr>
          <p:nvPr/>
        </p:nvSpPr>
        <p:spPr>
          <a:xfrm>
            <a:off x="480000" y="188343"/>
            <a:ext cx="8234232" cy="5934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de-DE" sz="1800" b="1" dirty="0" smtClean="0"/>
              <a:t>Übersicht über wesentliche Maßnahmen Bürgerbüros - Personal</a:t>
            </a:r>
            <a:endParaRPr lang="de-DE" sz="1800" b="1" dirty="0"/>
          </a:p>
        </p:txBody>
      </p:sp>
      <p:graphicFrame>
        <p:nvGraphicFramePr>
          <p:cNvPr id="8" name="Tabelle 7"/>
          <p:cNvGraphicFramePr>
            <a:graphicFrameLocks noGrp="1"/>
          </p:cNvGraphicFramePr>
          <p:nvPr>
            <p:extLst>
              <p:ext uri="{D42A27DB-BD31-4B8C-83A1-F6EECF244321}">
                <p14:modId xmlns:p14="http://schemas.microsoft.com/office/powerpoint/2010/main" val="378317067"/>
              </p:ext>
            </p:extLst>
          </p:nvPr>
        </p:nvGraphicFramePr>
        <p:xfrm>
          <a:off x="564642" y="626520"/>
          <a:ext cx="10270997" cy="5745480"/>
        </p:xfrm>
        <a:graphic>
          <a:graphicData uri="http://schemas.openxmlformats.org/drawingml/2006/table">
            <a:tbl>
              <a:tblPr firstRow="1" bandRow="1">
                <a:tableStyleId>{5C22544A-7EE6-4342-B048-85BDC9FD1C3A}</a:tableStyleId>
              </a:tblPr>
              <a:tblGrid>
                <a:gridCol w="8185119">
                  <a:extLst>
                    <a:ext uri="{9D8B030D-6E8A-4147-A177-3AD203B41FA5}">
                      <a16:colId xmlns:a16="http://schemas.microsoft.com/office/drawing/2014/main" val="86201742"/>
                    </a:ext>
                  </a:extLst>
                </a:gridCol>
                <a:gridCol w="2085878">
                  <a:extLst>
                    <a:ext uri="{9D8B030D-6E8A-4147-A177-3AD203B41FA5}">
                      <a16:colId xmlns:a16="http://schemas.microsoft.com/office/drawing/2014/main" val="1805554921"/>
                    </a:ext>
                  </a:extLst>
                </a:gridCol>
              </a:tblGrid>
              <a:tr h="370840">
                <a:tc>
                  <a:txBody>
                    <a:bodyPr/>
                    <a:lstStyle/>
                    <a:p>
                      <a:r>
                        <a:rPr lang="de-DE" sz="1500" dirty="0" smtClean="0">
                          <a:solidFill>
                            <a:schemeClr val="bg1"/>
                          </a:solidFill>
                          <a:latin typeface="Arial" panose="020B0604020202020204" pitchFamily="34" charset="0"/>
                          <a:cs typeface="Arial" panose="020B0604020202020204" pitchFamily="34" charset="0"/>
                        </a:rPr>
                        <a:t>Maßnahme</a:t>
                      </a:r>
                      <a:endParaRPr lang="de-DE" sz="1500" b="0" dirty="0">
                        <a:solidFill>
                          <a:schemeClr val="bg1"/>
                        </a:solidFill>
                        <a:latin typeface="Arial" panose="020B0604020202020204" pitchFamily="34" charset="0"/>
                        <a:cs typeface="Arial" panose="020B0604020202020204" pitchFamily="34" charset="0"/>
                      </a:endParaRPr>
                    </a:p>
                  </a:txBody>
                  <a:tcPr/>
                </a:tc>
                <a:tc>
                  <a:txBody>
                    <a:bodyPr/>
                    <a:lstStyle/>
                    <a:p>
                      <a:r>
                        <a:rPr lang="de-DE" sz="1500" dirty="0" smtClean="0">
                          <a:solidFill>
                            <a:schemeClr val="bg1"/>
                          </a:solidFill>
                          <a:latin typeface="Arial" panose="020B0604020202020204" pitchFamily="34" charset="0"/>
                          <a:cs typeface="Arial" panose="020B0604020202020204" pitchFamily="34" charset="0"/>
                        </a:rPr>
                        <a:t>Status</a:t>
                      </a:r>
                      <a:r>
                        <a:rPr lang="de-DE" sz="1500" baseline="0" dirty="0" smtClean="0">
                          <a:solidFill>
                            <a:schemeClr val="bg1"/>
                          </a:solidFill>
                          <a:latin typeface="Arial" panose="020B0604020202020204" pitchFamily="34" charset="0"/>
                          <a:cs typeface="Arial" panose="020B0604020202020204" pitchFamily="34" charset="0"/>
                        </a:rPr>
                        <a:t> </a:t>
                      </a:r>
                      <a:endParaRPr lang="de-DE" sz="15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3337694"/>
                  </a:ext>
                </a:extLst>
              </a:tr>
              <a:tr h="370840">
                <a:tc>
                  <a:txBody>
                    <a:bodyPr/>
                    <a:lstStyle/>
                    <a:p>
                      <a:r>
                        <a:rPr lang="de-DE" sz="1500" dirty="0" smtClean="0">
                          <a:solidFill>
                            <a:schemeClr val="tx1"/>
                          </a:solidFill>
                          <a:latin typeface="Arial" panose="020B0604020202020204" pitchFamily="34" charset="0"/>
                          <a:cs typeface="Arial" panose="020B0604020202020204" pitchFamily="34" charset="0"/>
                        </a:rPr>
                        <a:t>Stellen und Ermächtigungen konsequent unbefristet ausschreiben</a:t>
                      </a:r>
                      <a:endParaRPr lang="de-DE" sz="1500" dirty="0">
                        <a:solidFill>
                          <a:schemeClr val="tx1"/>
                        </a:solidFill>
                        <a:latin typeface="Arial" panose="020B0604020202020204" pitchFamily="34" charset="0"/>
                        <a:cs typeface="Arial" panose="020B0604020202020204" pitchFamily="34" charset="0"/>
                      </a:endParaRPr>
                    </a:p>
                  </a:txBody>
                  <a:tcPr/>
                </a:tc>
                <a:tc>
                  <a:txBody>
                    <a:bodyPr/>
                    <a:lstStyle/>
                    <a:p>
                      <a:r>
                        <a:rPr lang="de-DE" sz="1500" dirty="0" smtClean="0">
                          <a:solidFill>
                            <a:schemeClr val="tx1"/>
                          </a:solidFill>
                          <a:latin typeface="Arial" panose="020B0604020202020204" pitchFamily="34" charset="0"/>
                          <a:cs typeface="Arial" panose="020B0604020202020204" pitchFamily="34" charset="0"/>
                        </a:rPr>
                        <a:t>erledigt (laufend)</a:t>
                      </a:r>
                      <a:endParaRPr lang="de-DE" sz="15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9273284"/>
                  </a:ext>
                </a:extLst>
              </a:tr>
              <a:tr h="370840">
                <a:tc>
                  <a:txBody>
                    <a:bodyPr/>
                    <a:lstStyle/>
                    <a:p>
                      <a:r>
                        <a:rPr lang="de-DE" sz="1500" dirty="0" smtClean="0">
                          <a:solidFill>
                            <a:schemeClr val="tx1"/>
                          </a:solidFill>
                          <a:latin typeface="Arial" panose="020B0604020202020204" pitchFamily="34" charset="0"/>
                          <a:cs typeface="Arial" panose="020B0604020202020204" pitchFamily="34" charset="0"/>
                        </a:rPr>
                        <a:t>Pensionäre</a:t>
                      </a:r>
                      <a:r>
                        <a:rPr lang="de-DE" sz="1500" baseline="0" dirty="0" smtClean="0">
                          <a:solidFill>
                            <a:schemeClr val="tx1"/>
                          </a:solidFill>
                          <a:latin typeface="Arial" panose="020B0604020202020204" pitchFamily="34" charset="0"/>
                          <a:cs typeface="Arial" panose="020B0604020202020204" pitchFamily="34" charset="0"/>
                        </a:rPr>
                        <a:t> und Ruheständler gewinnen (OB-Aufruf ist 09/2022 erfolgt)</a:t>
                      </a:r>
                      <a:endParaRPr lang="de-DE" sz="1500" dirty="0">
                        <a:solidFill>
                          <a:schemeClr val="tx1"/>
                        </a:solidFill>
                        <a:latin typeface="Arial" panose="020B0604020202020204" pitchFamily="34" charset="0"/>
                        <a:cs typeface="Arial" panose="020B0604020202020204" pitchFamily="34" charset="0"/>
                      </a:endParaRPr>
                    </a:p>
                  </a:txBody>
                  <a:tcPr/>
                </a:tc>
                <a:tc>
                  <a:txBody>
                    <a:bodyPr/>
                    <a:lstStyle/>
                    <a:p>
                      <a:r>
                        <a:rPr lang="de-DE" sz="1500" dirty="0" smtClean="0">
                          <a:solidFill>
                            <a:schemeClr val="tx1"/>
                          </a:solidFill>
                          <a:latin typeface="Arial" panose="020B0604020202020204" pitchFamily="34" charset="0"/>
                          <a:cs typeface="Arial" panose="020B0604020202020204" pitchFamily="34" charset="0"/>
                        </a:rPr>
                        <a:t>erledigt</a:t>
                      </a:r>
                      <a:endParaRPr lang="de-DE" sz="15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5894182"/>
                  </a:ext>
                </a:extLst>
              </a:tr>
              <a:tr h="370840">
                <a:tc>
                  <a:txBody>
                    <a:bodyPr/>
                    <a:lstStyle/>
                    <a:p>
                      <a:r>
                        <a:rPr lang="de-DE" sz="1500" dirty="0" smtClean="0">
                          <a:solidFill>
                            <a:schemeClr val="tx1"/>
                          </a:solidFill>
                          <a:latin typeface="Arial" panose="020B0604020202020204" pitchFamily="34" charset="0"/>
                          <a:cs typeface="Arial" panose="020B0604020202020204" pitchFamily="34" charset="0"/>
                        </a:rPr>
                        <a:t>Springer-Pool-Stellen</a:t>
                      </a:r>
                      <a:r>
                        <a:rPr lang="de-DE" sz="1500" baseline="0" dirty="0" smtClean="0">
                          <a:solidFill>
                            <a:schemeClr val="tx1"/>
                          </a:solidFill>
                          <a:latin typeface="Arial" panose="020B0604020202020204" pitchFamily="34" charset="0"/>
                          <a:cs typeface="Arial" panose="020B0604020202020204" pitchFamily="34" charset="0"/>
                        </a:rPr>
                        <a:t> ausschreiben (2022: 2 von 5 Stellen besetzt)</a:t>
                      </a:r>
                      <a:endParaRPr lang="de-DE" sz="1500" dirty="0">
                        <a:solidFill>
                          <a:schemeClr val="tx1"/>
                        </a:solidFill>
                        <a:latin typeface="Arial" panose="020B0604020202020204" pitchFamily="34" charset="0"/>
                        <a:cs typeface="Arial" panose="020B0604020202020204" pitchFamily="34" charset="0"/>
                      </a:endParaRPr>
                    </a:p>
                  </a:txBody>
                  <a:tcPr/>
                </a:tc>
                <a:tc>
                  <a:txBody>
                    <a:bodyPr/>
                    <a:lstStyle/>
                    <a:p>
                      <a:r>
                        <a:rPr lang="de-DE" sz="1500" dirty="0" smtClean="0">
                          <a:solidFill>
                            <a:schemeClr val="tx1"/>
                          </a:solidFill>
                          <a:latin typeface="Arial" panose="020B0604020202020204" pitchFamily="34" charset="0"/>
                          <a:cs typeface="Arial" panose="020B0604020202020204" pitchFamily="34" charset="0"/>
                        </a:rPr>
                        <a:t>in Bearbeitung</a:t>
                      </a:r>
                      <a:endParaRPr lang="de-DE" sz="15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5193645"/>
                  </a:ext>
                </a:extLst>
              </a:tr>
              <a:tr h="370840">
                <a:tc>
                  <a:txBody>
                    <a:bodyPr/>
                    <a:lstStyle/>
                    <a:p>
                      <a:r>
                        <a:rPr lang="de-DE" sz="1500" dirty="0" smtClean="0">
                          <a:solidFill>
                            <a:schemeClr val="tx1"/>
                          </a:solidFill>
                          <a:latin typeface="Arial" panose="020B0604020202020204" pitchFamily="34" charset="0"/>
                          <a:cs typeface="Arial" panose="020B0604020202020204" pitchFamily="34" charset="0"/>
                        </a:rPr>
                        <a:t>Auszubildende der Stadt nach Ausbildungsende für </a:t>
                      </a:r>
                      <a:r>
                        <a:rPr lang="de-DE" sz="1500" dirty="0" err="1" smtClean="0">
                          <a:solidFill>
                            <a:schemeClr val="tx1"/>
                          </a:solidFill>
                          <a:latin typeface="Arial" panose="020B0604020202020204" pitchFamily="34" charset="0"/>
                          <a:cs typeface="Arial" panose="020B0604020202020204" pitchFamily="34" charset="0"/>
                        </a:rPr>
                        <a:t>AföO</a:t>
                      </a:r>
                      <a:r>
                        <a:rPr lang="de-DE" sz="1500" dirty="0" smtClean="0">
                          <a:solidFill>
                            <a:schemeClr val="tx1"/>
                          </a:solidFill>
                          <a:latin typeface="Arial" panose="020B0604020202020204" pitchFamily="34" charset="0"/>
                          <a:cs typeface="Arial" panose="020B0604020202020204" pitchFamily="34" charset="0"/>
                        </a:rPr>
                        <a:t> gewinnen</a:t>
                      </a:r>
                      <a:endParaRPr lang="de-DE" sz="1500" dirty="0">
                        <a:solidFill>
                          <a:schemeClr val="tx1"/>
                        </a:solidFill>
                        <a:latin typeface="Arial" panose="020B0604020202020204" pitchFamily="34" charset="0"/>
                        <a:cs typeface="Arial" panose="020B0604020202020204" pitchFamily="34" charset="0"/>
                      </a:endParaRPr>
                    </a:p>
                  </a:txBody>
                  <a:tcPr/>
                </a:tc>
                <a:tc>
                  <a:txBody>
                    <a:bodyPr/>
                    <a:lstStyle/>
                    <a:p>
                      <a:r>
                        <a:rPr lang="de-DE" sz="1500" dirty="0" smtClean="0">
                          <a:solidFill>
                            <a:schemeClr val="tx1"/>
                          </a:solidFill>
                          <a:latin typeface="Arial" panose="020B0604020202020204" pitchFamily="34" charset="0"/>
                          <a:cs typeface="Arial" panose="020B0604020202020204" pitchFamily="34" charset="0"/>
                        </a:rPr>
                        <a:t>erledigt (laufend)</a:t>
                      </a:r>
                      <a:endParaRPr lang="de-DE" sz="15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0302638"/>
                  </a:ext>
                </a:extLst>
              </a:tr>
              <a:tr h="370840">
                <a:tc>
                  <a:txBody>
                    <a:bodyPr/>
                    <a:lstStyle/>
                    <a:p>
                      <a:r>
                        <a:rPr lang="de-DE" sz="1500" dirty="0" smtClean="0">
                          <a:solidFill>
                            <a:schemeClr val="tx1"/>
                          </a:solidFill>
                          <a:latin typeface="Arial" panose="020B0604020202020204" pitchFamily="34" charset="0"/>
                          <a:cs typeface="Arial" panose="020B0604020202020204" pitchFamily="34" charset="0"/>
                        </a:rPr>
                        <a:t>Kampagne zur Personalgewinnung (1. Stufe: Start Online-Kampagne am 16.01.2023 – weitere</a:t>
                      </a:r>
                      <a:r>
                        <a:rPr lang="de-DE" sz="1500" baseline="0" dirty="0" smtClean="0">
                          <a:solidFill>
                            <a:schemeClr val="tx1"/>
                          </a:solidFill>
                          <a:latin typeface="Arial" panose="020B0604020202020204" pitchFamily="34" charset="0"/>
                          <a:cs typeface="Arial" panose="020B0604020202020204" pitchFamily="34" charset="0"/>
                        </a:rPr>
                        <a:t> Stufen der Kampagne geplant</a:t>
                      </a:r>
                      <a:r>
                        <a:rPr lang="de-DE" sz="1500" dirty="0" smtClean="0">
                          <a:solidFill>
                            <a:schemeClr val="tx1"/>
                          </a:solidFill>
                          <a:latin typeface="Arial" panose="020B0604020202020204" pitchFamily="34" charset="0"/>
                          <a:cs typeface="Arial" panose="020B0604020202020204" pitchFamily="34" charset="0"/>
                        </a:rPr>
                        <a:t>)</a:t>
                      </a:r>
                      <a:endParaRPr lang="de-DE" sz="1500" dirty="0">
                        <a:solidFill>
                          <a:schemeClr val="tx1"/>
                        </a:solidFill>
                        <a:latin typeface="Arial" panose="020B0604020202020204" pitchFamily="34" charset="0"/>
                        <a:cs typeface="Arial" panose="020B0604020202020204" pitchFamily="34" charset="0"/>
                      </a:endParaRPr>
                    </a:p>
                  </a:txBody>
                  <a:tcPr/>
                </a:tc>
                <a:tc>
                  <a:txBody>
                    <a:bodyPr/>
                    <a:lstStyle/>
                    <a:p>
                      <a:r>
                        <a:rPr lang="de-DE" sz="1500" dirty="0" smtClean="0">
                          <a:solidFill>
                            <a:schemeClr val="tx1"/>
                          </a:solidFill>
                          <a:latin typeface="Arial" panose="020B0604020202020204" pitchFamily="34" charset="0"/>
                          <a:cs typeface="Arial" panose="020B0604020202020204" pitchFamily="34" charset="0"/>
                        </a:rPr>
                        <a:t>erledigt (Stufe 1)</a:t>
                      </a:r>
                      <a:endParaRPr lang="de-DE" sz="15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7623679"/>
                  </a:ext>
                </a:extLst>
              </a:tr>
              <a:tr h="370840">
                <a:tc>
                  <a:txBody>
                    <a:bodyPr/>
                    <a:lstStyle/>
                    <a:p>
                      <a:r>
                        <a:rPr lang="de-DE" sz="1500" dirty="0" smtClean="0">
                          <a:solidFill>
                            <a:schemeClr val="tx1"/>
                          </a:solidFill>
                          <a:latin typeface="Arial" panose="020B0604020202020204" pitchFamily="34" charset="0"/>
                          <a:cs typeface="Arial" panose="020B0604020202020204" pitchFamily="34" charset="0"/>
                        </a:rPr>
                        <a:t>Stellenbesetzungen</a:t>
                      </a:r>
                      <a:r>
                        <a:rPr lang="de-DE" sz="1500" baseline="0" dirty="0" smtClean="0">
                          <a:solidFill>
                            <a:schemeClr val="tx1"/>
                          </a:solidFill>
                          <a:latin typeface="Arial" panose="020B0604020202020204" pitchFamily="34" charset="0"/>
                          <a:cs typeface="Arial" panose="020B0604020202020204" pitchFamily="34" charset="0"/>
                        </a:rPr>
                        <a:t> (Erarbeitung Zeitplanung zur Besetzung aller offenen Stellen bei den Bürgerbüros)</a:t>
                      </a:r>
                      <a:endParaRPr lang="de-DE" sz="1500" dirty="0">
                        <a:solidFill>
                          <a:schemeClr val="tx1"/>
                        </a:solidFill>
                        <a:latin typeface="Arial" panose="020B0604020202020204" pitchFamily="34" charset="0"/>
                        <a:cs typeface="Arial" panose="020B0604020202020204" pitchFamily="34" charset="0"/>
                      </a:endParaRPr>
                    </a:p>
                  </a:txBody>
                  <a:tcPr/>
                </a:tc>
                <a:tc>
                  <a:txBody>
                    <a:bodyPr/>
                    <a:lstStyle/>
                    <a:p>
                      <a:r>
                        <a:rPr lang="de-DE" sz="1500" dirty="0" smtClean="0">
                          <a:solidFill>
                            <a:schemeClr val="tx1"/>
                          </a:solidFill>
                          <a:latin typeface="Arial" panose="020B0604020202020204" pitchFamily="34" charset="0"/>
                          <a:cs typeface="Arial" panose="020B0604020202020204" pitchFamily="34" charset="0"/>
                        </a:rPr>
                        <a:t>erledigt</a:t>
                      </a:r>
                      <a:endParaRPr lang="de-DE" sz="15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43817540"/>
                  </a:ext>
                </a:extLst>
              </a:tr>
              <a:tr h="370840">
                <a:tc>
                  <a:txBody>
                    <a:bodyPr/>
                    <a:lstStyle/>
                    <a:p>
                      <a:r>
                        <a:rPr lang="de-DE" sz="1500" dirty="0" smtClean="0">
                          <a:solidFill>
                            <a:schemeClr val="tx1"/>
                          </a:solidFill>
                          <a:latin typeface="Arial" panose="020B0604020202020204" pitchFamily="34" charset="0"/>
                          <a:cs typeface="Arial" panose="020B0604020202020204" pitchFamily="34" charset="0"/>
                        </a:rPr>
                        <a:t>Recruiting &amp; Bewerbermanagement</a:t>
                      </a:r>
                      <a:r>
                        <a:rPr lang="de-DE" sz="1500" baseline="0" dirty="0" smtClean="0">
                          <a:solidFill>
                            <a:schemeClr val="tx1"/>
                          </a:solidFill>
                          <a:latin typeface="Arial" panose="020B0604020202020204" pitchFamily="34" charset="0"/>
                          <a:cs typeface="Arial" panose="020B0604020202020204" pitchFamily="34" charset="0"/>
                        </a:rPr>
                        <a:t> (Reaktions- und Entscheidungszeiten, Controlling und Kommunikation verbessern)</a:t>
                      </a:r>
                      <a:endParaRPr lang="de-DE" sz="1500" dirty="0">
                        <a:solidFill>
                          <a:schemeClr val="tx1"/>
                        </a:solidFill>
                        <a:latin typeface="Arial" panose="020B0604020202020204" pitchFamily="34" charset="0"/>
                        <a:cs typeface="Arial" panose="020B0604020202020204" pitchFamily="34" charset="0"/>
                      </a:endParaRPr>
                    </a:p>
                  </a:txBody>
                  <a:tcPr/>
                </a:tc>
                <a:tc>
                  <a:txBody>
                    <a:bodyPr/>
                    <a:lstStyle/>
                    <a:p>
                      <a:r>
                        <a:rPr lang="de-DE" sz="1500" dirty="0" smtClean="0">
                          <a:solidFill>
                            <a:schemeClr val="tx1"/>
                          </a:solidFill>
                          <a:latin typeface="Arial" panose="020B0604020202020204" pitchFamily="34" charset="0"/>
                          <a:cs typeface="Arial" panose="020B0604020202020204" pitchFamily="34" charset="0"/>
                        </a:rPr>
                        <a:t>erledigt (laufend)</a:t>
                      </a:r>
                      <a:endParaRPr lang="de-DE" sz="15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4161419"/>
                  </a:ext>
                </a:extLst>
              </a:tr>
              <a:tr h="370840">
                <a:tc>
                  <a:txBody>
                    <a:bodyPr/>
                    <a:lstStyle/>
                    <a:p>
                      <a:r>
                        <a:rPr lang="de-DE" sz="1500" dirty="0" smtClean="0">
                          <a:solidFill>
                            <a:schemeClr val="tx1"/>
                          </a:solidFill>
                          <a:latin typeface="Arial" panose="020B0604020202020204" pitchFamily="34" charset="0"/>
                          <a:cs typeface="Arial" panose="020B0604020202020204" pitchFamily="34" charset="0"/>
                        </a:rPr>
                        <a:t>Bewerbungen zügig</a:t>
                      </a:r>
                      <a:r>
                        <a:rPr lang="de-DE" sz="1500" baseline="0" dirty="0" smtClean="0">
                          <a:solidFill>
                            <a:schemeClr val="tx1"/>
                          </a:solidFill>
                          <a:latin typeface="Arial" panose="020B0604020202020204" pitchFamily="34" charset="0"/>
                          <a:cs typeface="Arial" panose="020B0604020202020204" pitchFamily="34" charset="0"/>
                        </a:rPr>
                        <a:t> abarbeiten (Dauerausschreibung: Anforderungsprofile um weitere verwaltungsnahe Berufe ergänzt </a:t>
                      </a:r>
                      <a:r>
                        <a:rPr lang="de-DE" sz="1500" baseline="0" dirty="0" smtClean="0">
                          <a:solidFill>
                            <a:schemeClr val="tx1"/>
                          </a:solidFill>
                          <a:latin typeface="Arial" panose="020B0604020202020204" pitchFamily="34" charset="0"/>
                          <a:cs typeface="Arial" panose="020B0604020202020204" pitchFamily="34" charset="0"/>
                        </a:rPr>
                        <a:t>01/2023, Quereinstieg ermöglichen)</a:t>
                      </a:r>
                      <a:endParaRPr lang="de-DE" sz="1500" dirty="0">
                        <a:solidFill>
                          <a:schemeClr val="tx1"/>
                        </a:solidFill>
                        <a:latin typeface="Arial" panose="020B0604020202020204" pitchFamily="34" charset="0"/>
                        <a:cs typeface="Arial" panose="020B0604020202020204" pitchFamily="34" charset="0"/>
                      </a:endParaRPr>
                    </a:p>
                  </a:txBody>
                  <a:tcPr/>
                </a:tc>
                <a:tc>
                  <a:txBody>
                    <a:bodyPr/>
                    <a:lstStyle/>
                    <a:p>
                      <a:r>
                        <a:rPr lang="de-DE" sz="1500" dirty="0" smtClean="0">
                          <a:solidFill>
                            <a:schemeClr val="tx1"/>
                          </a:solidFill>
                          <a:latin typeface="Arial" panose="020B0604020202020204" pitchFamily="34" charset="0"/>
                          <a:cs typeface="Arial" panose="020B0604020202020204" pitchFamily="34" charset="0"/>
                        </a:rPr>
                        <a:t>in</a:t>
                      </a:r>
                      <a:r>
                        <a:rPr lang="de-DE" sz="1500" baseline="0" dirty="0" smtClean="0">
                          <a:solidFill>
                            <a:schemeClr val="tx1"/>
                          </a:solidFill>
                          <a:latin typeface="Arial" panose="020B0604020202020204" pitchFamily="34" charset="0"/>
                          <a:cs typeface="Arial" panose="020B0604020202020204" pitchFamily="34" charset="0"/>
                        </a:rPr>
                        <a:t> Bearbeitung</a:t>
                      </a:r>
                      <a:endParaRPr lang="de-DE" sz="15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8043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smtClean="0">
                          <a:solidFill>
                            <a:schemeClr val="tx1"/>
                          </a:solidFill>
                          <a:latin typeface="Arial" panose="020B0604020202020204" pitchFamily="34" charset="0"/>
                          <a:cs typeface="Arial" panose="020B0604020202020204" pitchFamily="34" charset="0"/>
                        </a:rPr>
                        <a:t>Gewinnung von Pandemiekräften des</a:t>
                      </a:r>
                      <a:r>
                        <a:rPr lang="de-DE" sz="1500" baseline="0" dirty="0" smtClean="0">
                          <a:solidFill>
                            <a:schemeClr val="tx1"/>
                          </a:solidFill>
                          <a:latin typeface="Arial" panose="020B0604020202020204" pitchFamily="34" charset="0"/>
                          <a:cs typeface="Arial" panose="020B0604020202020204" pitchFamily="34" charset="0"/>
                        </a:rPr>
                        <a:t> Gesundheitsamts für das Sozialamt und die Bürgerbüros (Anforderungsprofile erstellt; „</a:t>
                      </a:r>
                      <a:r>
                        <a:rPr lang="de-DE" sz="1500" baseline="0" dirty="0" err="1" smtClean="0">
                          <a:solidFill>
                            <a:schemeClr val="tx1"/>
                          </a:solidFill>
                          <a:latin typeface="Arial" panose="020B0604020202020204" pitchFamily="34" charset="0"/>
                          <a:cs typeface="Arial" panose="020B0604020202020204" pitchFamily="34" charset="0"/>
                        </a:rPr>
                        <a:t>Matching</a:t>
                      </a:r>
                      <a:r>
                        <a:rPr lang="de-DE" sz="1500" baseline="0" dirty="0" smtClean="0">
                          <a:solidFill>
                            <a:schemeClr val="tx1"/>
                          </a:solidFill>
                          <a:latin typeface="Arial" panose="020B0604020202020204" pitchFamily="34" charset="0"/>
                          <a:cs typeface="Arial" panose="020B0604020202020204" pitchFamily="34" charset="0"/>
                        </a:rPr>
                        <a:t>-Prozess“ ist erfolgt, </a:t>
                      </a:r>
                      <a:r>
                        <a:rPr lang="de-DE" sz="1500" baseline="0" dirty="0" smtClean="0">
                          <a:solidFill>
                            <a:schemeClr val="tx1"/>
                          </a:solidFill>
                          <a:latin typeface="Arial" panose="020B0604020202020204" pitchFamily="34" charset="0"/>
                          <a:cs typeface="Arial" panose="020B0604020202020204" pitchFamily="34" charset="0"/>
                        </a:rPr>
                        <a:t>Speed-Datings zur Personalauswahl Ende März 2023)</a:t>
                      </a:r>
                      <a:endParaRPr lang="de-DE" sz="1500" dirty="0">
                        <a:solidFill>
                          <a:schemeClr val="tx1"/>
                        </a:solidFill>
                        <a:latin typeface="Arial" panose="020B0604020202020204" pitchFamily="34" charset="0"/>
                        <a:cs typeface="Arial" panose="020B0604020202020204" pitchFamily="34" charset="0"/>
                      </a:endParaRPr>
                    </a:p>
                  </a:txBody>
                  <a:tcPr/>
                </a:tc>
                <a:tc>
                  <a:txBody>
                    <a:bodyPr/>
                    <a:lstStyle/>
                    <a:p>
                      <a:r>
                        <a:rPr lang="de-DE" sz="1500" dirty="0" smtClean="0">
                          <a:solidFill>
                            <a:schemeClr val="tx1"/>
                          </a:solidFill>
                          <a:latin typeface="Arial" panose="020B0604020202020204" pitchFamily="34" charset="0"/>
                          <a:cs typeface="Arial" panose="020B0604020202020204" pitchFamily="34" charset="0"/>
                        </a:rPr>
                        <a:t>in Bearbeitung</a:t>
                      </a:r>
                      <a:endParaRPr lang="de-DE" sz="15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9452387"/>
                  </a:ext>
                </a:extLst>
              </a:tr>
              <a:tr h="370840">
                <a:tc>
                  <a:txBody>
                    <a:bodyPr/>
                    <a:lstStyle/>
                    <a:p>
                      <a:r>
                        <a:rPr lang="de-DE" sz="1500" dirty="0" smtClean="0">
                          <a:solidFill>
                            <a:schemeClr val="tx1"/>
                          </a:solidFill>
                          <a:latin typeface="Arial" panose="020B0604020202020204" pitchFamily="34" charset="0"/>
                          <a:cs typeface="Arial" panose="020B0604020202020204" pitchFamily="34" charset="0"/>
                        </a:rPr>
                        <a:t>Personalentwicklungskonzept</a:t>
                      </a:r>
                      <a:r>
                        <a:rPr lang="de-DE" sz="1500" baseline="0" dirty="0" smtClean="0">
                          <a:solidFill>
                            <a:schemeClr val="tx1"/>
                          </a:solidFill>
                          <a:latin typeface="Arial" panose="020B0604020202020204" pitchFamily="34" charset="0"/>
                          <a:cs typeface="Arial" panose="020B0604020202020204" pitchFamily="34" charset="0"/>
                        </a:rPr>
                        <a:t> für Mitarbeitende in den Bürgerbüros erarbeiten</a:t>
                      </a:r>
                      <a:endParaRPr lang="de-DE" sz="1500" dirty="0">
                        <a:solidFill>
                          <a:schemeClr val="tx1"/>
                        </a:solidFill>
                        <a:latin typeface="Arial" panose="020B0604020202020204" pitchFamily="34" charset="0"/>
                        <a:cs typeface="Arial" panose="020B0604020202020204" pitchFamily="34" charset="0"/>
                      </a:endParaRPr>
                    </a:p>
                  </a:txBody>
                  <a:tcPr/>
                </a:tc>
                <a:tc>
                  <a:txBody>
                    <a:bodyPr/>
                    <a:lstStyle/>
                    <a:p>
                      <a:r>
                        <a:rPr lang="de-DE" sz="1500" dirty="0" smtClean="0">
                          <a:solidFill>
                            <a:schemeClr val="tx1"/>
                          </a:solidFill>
                          <a:latin typeface="Arial" panose="020B0604020202020204" pitchFamily="34" charset="0"/>
                          <a:cs typeface="Arial" panose="020B0604020202020204" pitchFamily="34" charset="0"/>
                        </a:rPr>
                        <a:t>in</a:t>
                      </a:r>
                      <a:r>
                        <a:rPr lang="de-DE" sz="1500" baseline="0" dirty="0" smtClean="0">
                          <a:solidFill>
                            <a:schemeClr val="tx1"/>
                          </a:solidFill>
                          <a:latin typeface="Arial" panose="020B0604020202020204" pitchFamily="34" charset="0"/>
                          <a:cs typeface="Arial" panose="020B0604020202020204" pitchFamily="34" charset="0"/>
                        </a:rPr>
                        <a:t> Bearbeitung</a:t>
                      </a:r>
                      <a:endParaRPr lang="de-DE" sz="15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0705040"/>
                  </a:ext>
                </a:extLst>
              </a:tr>
              <a:tr h="370840">
                <a:tc>
                  <a:txBody>
                    <a:bodyPr/>
                    <a:lstStyle/>
                    <a:p>
                      <a:r>
                        <a:rPr lang="de-DE" sz="1500" dirty="0" smtClean="0">
                          <a:solidFill>
                            <a:schemeClr val="tx1"/>
                          </a:solidFill>
                          <a:latin typeface="Arial" panose="020B0604020202020204" pitchFamily="34" charset="0"/>
                          <a:cs typeface="Arial" panose="020B0604020202020204" pitchFamily="34" charset="0"/>
                        </a:rPr>
                        <a:t>Wechselzeitraum</a:t>
                      </a:r>
                      <a:r>
                        <a:rPr lang="de-DE" sz="1500" baseline="0" dirty="0" smtClean="0">
                          <a:solidFill>
                            <a:schemeClr val="tx1"/>
                          </a:solidFill>
                          <a:latin typeface="Arial" panose="020B0604020202020204" pitchFamily="34" charset="0"/>
                          <a:cs typeface="Arial" panose="020B0604020202020204" pitchFamily="34" charset="0"/>
                        </a:rPr>
                        <a:t> von 3 Monaten</a:t>
                      </a:r>
                      <a:r>
                        <a:rPr lang="de-DE" sz="1500" dirty="0" smtClean="0">
                          <a:solidFill>
                            <a:schemeClr val="tx1"/>
                          </a:solidFill>
                          <a:latin typeface="Arial" panose="020B0604020202020204" pitchFamily="34" charset="0"/>
                          <a:cs typeface="Arial" panose="020B0604020202020204" pitchFamily="34" charset="0"/>
                        </a:rPr>
                        <a:t> für</a:t>
                      </a:r>
                      <a:r>
                        <a:rPr lang="de-DE" sz="1500" baseline="0" dirty="0" smtClean="0">
                          <a:solidFill>
                            <a:schemeClr val="tx1"/>
                          </a:solidFill>
                          <a:latin typeface="Arial" panose="020B0604020202020204" pitchFamily="34" charset="0"/>
                          <a:cs typeface="Arial" panose="020B0604020202020204" pitchFamily="34" charset="0"/>
                        </a:rPr>
                        <a:t> stadtinterne Wechsel von </a:t>
                      </a:r>
                      <a:r>
                        <a:rPr lang="de-DE" sz="1500" dirty="0" smtClean="0">
                          <a:solidFill>
                            <a:schemeClr val="tx1"/>
                          </a:solidFill>
                          <a:latin typeface="Arial" panose="020B0604020202020204" pitchFamily="34" charset="0"/>
                          <a:cs typeface="Arial" panose="020B0604020202020204" pitchFamily="34" charset="0"/>
                        </a:rPr>
                        <a:t>Bürgerbüros und Ausländerbehörde zu anderen</a:t>
                      </a:r>
                      <a:r>
                        <a:rPr lang="de-DE" sz="1500" baseline="0" dirty="0" smtClean="0">
                          <a:solidFill>
                            <a:schemeClr val="tx1"/>
                          </a:solidFill>
                          <a:latin typeface="Arial" panose="020B0604020202020204" pitchFamily="34" charset="0"/>
                          <a:cs typeface="Arial" panose="020B0604020202020204" pitchFamily="34" charset="0"/>
                        </a:rPr>
                        <a:t> Ämtern (bis 30.09.2023)</a:t>
                      </a:r>
                      <a:endParaRPr lang="de-DE" sz="1500" dirty="0">
                        <a:solidFill>
                          <a:schemeClr val="tx1"/>
                        </a:solidFill>
                        <a:latin typeface="Arial" panose="020B0604020202020204" pitchFamily="34" charset="0"/>
                        <a:cs typeface="Arial" panose="020B0604020202020204" pitchFamily="34" charset="0"/>
                      </a:endParaRPr>
                    </a:p>
                  </a:txBody>
                  <a:tcPr/>
                </a:tc>
                <a:tc>
                  <a:txBody>
                    <a:bodyPr/>
                    <a:lstStyle/>
                    <a:p>
                      <a:r>
                        <a:rPr lang="de-DE" sz="1500" dirty="0" smtClean="0">
                          <a:solidFill>
                            <a:schemeClr val="tx1"/>
                          </a:solidFill>
                          <a:latin typeface="Arial" panose="020B0604020202020204" pitchFamily="34" charset="0"/>
                          <a:cs typeface="Arial" panose="020B0604020202020204" pitchFamily="34" charset="0"/>
                        </a:rPr>
                        <a:t>erledigt</a:t>
                      </a:r>
                      <a:endParaRPr lang="de-DE" sz="15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098023"/>
                  </a:ext>
                </a:extLst>
              </a:tr>
            </a:tbl>
          </a:graphicData>
        </a:graphic>
      </p:graphicFrame>
    </p:spTree>
    <p:extLst>
      <p:ext uri="{BB962C8B-B14F-4D97-AF65-F5344CB8AC3E}">
        <p14:creationId xmlns:p14="http://schemas.microsoft.com/office/powerpoint/2010/main" val="1963219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6F3E961D-EF74-436B-90B9-F1DB5E2C9C95}" type="slidenum">
              <a:rPr lang="de-DE" smtClean="0"/>
              <a:pPr/>
              <a:t>5</a:t>
            </a:fld>
            <a:endParaRPr lang="de-DE" dirty="0"/>
          </a:p>
        </p:txBody>
      </p:sp>
      <p:sp>
        <p:nvSpPr>
          <p:cNvPr id="7" name="Titel 5"/>
          <p:cNvSpPr txBox="1">
            <a:spLocks/>
          </p:cNvSpPr>
          <p:nvPr/>
        </p:nvSpPr>
        <p:spPr>
          <a:xfrm>
            <a:off x="480000" y="188343"/>
            <a:ext cx="8499108" cy="5934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de-DE" sz="1800" b="1" dirty="0" smtClean="0"/>
              <a:t>Übersicht über wesentliche Maßnahmen Bürgerbüros - Organisation</a:t>
            </a:r>
            <a:endParaRPr lang="de-DE" sz="1800" b="1" dirty="0"/>
          </a:p>
        </p:txBody>
      </p:sp>
      <p:graphicFrame>
        <p:nvGraphicFramePr>
          <p:cNvPr id="6" name="Tabelle 5"/>
          <p:cNvGraphicFramePr>
            <a:graphicFrameLocks noGrp="1"/>
          </p:cNvGraphicFramePr>
          <p:nvPr>
            <p:extLst>
              <p:ext uri="{D42A27DB-BD31-4B8C-83A1-F6EECF244321}">
                <p14:modId xmlns:p14="http://schemas.microsoft.com/office/powerpoint/2010/main" val="3299421762"/>
              </p:ext>
            </p:extLst>
          </p:nvPr>
        </p:nvGraphicFramePr>
        <p:xfrm>
          <a:off x="592074" y="622790"/>
          <a:ext cx="10234077" cy="5720080"/>
        </p:xfrm>
        <a:graphic>
          <a:graphicData uri="http://schemas.openxmlformats.org/drawingml/2006/table">
            <a:tbl>
              <a:tblPr firstRow="1" bandRow="1">
                <a:tableStyleId>{5C22544A-7EE6-4342-B048-85BDC9FD1C3A}</a:tableStyleId>
              </a:tblPr>
              <a:tblGrid>
                <a:gridCol w="8275185">
                  <a:extLst>
                    <a:ext uri="{9D8B030D-6E8A-4147-A177-3AD203B41FA5}">
                      <a16:colId xmlns:a16="http://schemas.microsoft.com/office/drawing/2014/main" val="86201742"/>
                    </a:ext>
                  </a:extLst>
                </a:gridCol>
                <a:gridCol w="1958892">
                  <a:extLst>
                    <a:ext uri="{9D8B030D-6E8A-4147-A177-3AD203B41FA5}">
                      <a16:colId xmlns:a16="http://schemas.microsoft.com/office/drawing/2014/main" val="1805554921"/>
                    </a:ext>
                  </a:extLst>
                </a:gridCol>
              </a:tblGrid>
              <a:tr h="370840">
                <a:tc>
                  <a:txBody>
                    <a:bodyPr/>
                    <a:lstStyle/>
                    <a:p>
                      <a:r>
                        <a:rPr lang="de-DE" sz="1200" dirty="0" smtClean="0">
                          <a:solidFill>
                            <a:schemeClr val="bg1"/>
                          </a:solidFill>
                          <a:latin typeface="Arial" panose="020B0604020202020204" pitchFamily="34" charset="0"/>
                          <a:cs typeface="Arial" panose="020B0604020202020204" pitchFamily="34" charset="0"/>
                        </a:rPr>
                        <a:t>Maßnahme</a:t>
                      </a:r>
                      <a:endParaRPr lang="de-DE" sz="1200" b="0" dirty="0">
                        <a:solidFill>
                          <a:schemeClr val="bg1"/>
                        </a:solidFill>
                        <a:latin typeface="Arial" panose="020B0604020202020204" pitchFamily="34" charset="0"/>
                        <a:cs typeface="Arial" panose="020B0604020202020204" pitchFamily="34" charset="0"/>
                      </a:endParaRPr>
                    </a:p>
                  </a:txBody>
                  <a:tcPr anchor="ctr"/>
                </a:tc>
                <a:tc>
                  <a:txBody>
                    <a:bodyPr/>
                    <a:lstStyle/>
                    <a:p>
                      <a:r>
                        <a:rPr lang="de-DE" sz="1200" dirty="0" smtClean="0">
                          <a:solidFill>
                            <a:schemeClr val="bg1"/>
                          </a:solidFill>
                          <a:latin typeface="Arial" panose="020B0604020202020204" pitchFamily="34" charset="0"/>
                          <a:cs typeface="Arial" panose="020B0604020202020204" pitchFamily="34" charset="0"/>
                        </a:rPr>
                        <a:t>Status</a:t>
                      </a:r>
                      <a:r>
                        <a:rPr lang="de-DE" sz="1200" baseline="0" dirty="0" smtClean="0">
                          <a:solidFill>
                            <a:schemeClr val="bg1"/>
                          </a:solidFill>
                          <a:latin typeface="Arial" panose="020B0604020202020204" pitchFamily="34" charset="0"/>
                          <a:cs typeface="Arial" panose="020B0604020202020204" pitchFamily="34" charset="0"/>
                        </a:rPr>
                        <a:t> </a:t>
                      </a:r>
                      <a:endParaRPr lang="de-DE" sz="1200"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33337694"/>
                  </a:ext>
                </a:extLst>
              </a:tr>
              <a:tr h="370840">
                <a:tc>
                  <a:txBody>
                    <a:bodyPr/>
                    <a:lstStyle/>
                    <a:p>
                      <a:r>
                        <a:rPr lang="de-DE" sz="1200" dirty="0" smtClean="0">
                          <a:solidFill>
                            <a:schemeClr val="tx1"/>
                          </a:solidFill>
                          <a:latin typeface="Arial" panose="020B0604020202020204" pitchFamily="34" charset="0"/>
                          <a:cs typeface="Arial" panose="020B0604020202020204" pitchFamily="34" charset="0"/>
                        </a:rPr>
                        <a:t>Einrichtung und Höherbewertung</a:t>
                      </a:r>
                      <a:r>
                        <a:rPr lang="de-DE" sz="1200" baseline="0" dirty="0" smtClean="0">
                          <a:solidFill>
                            <a:schemeClr val="tx1"/>
                          </a:solidFill>
                          <a:latin typeface="Arial" panose="020B0604020202020204" pitchFamily="34" charset="0"/>
                          <a:cs typeface="Arial" panose="020B0604020202020204" pitchFamily="34" charset="0"/>
                        </a:rPr>
                        <a:t> von </a:t>
                      </a:r>
                      <a:r>
                        <a:rPr lang="de-DE" sz="1200" baseline="0" dirty="0" err="1" smtClean="0">
                          <a:solidFill>
                            <a:schemeClr val="tx1"/>
                          </a:solidFill>
                          <a:latin typeface="Arial" panose="020B0604020202020204" pitchFamily="34" charset="0"/>
                          <a:cs typeface="Arial" panose="020B0604020202020204" pitchFamily="34" charset="0"/>
                        </a:rPr>
                        <a:t>stv</a:t>
                      </a:r>
                      <a:r>
                        <a:rPr lang="de-DE" sz="1200" baseline="0" dirty="0" smtClean="0">
                          <a:solidFill>
                            <a:schemeClr val="tx1"/>
                          </a:solidFill>
                          <a:latin typeface="Arial" panose="020B0604020202020204" pitchFamily="34" charset="0"/>
                          <a:cs typeface="Arial" panose="020B0604020202020204" pitchFamily="34" charset="0"/>
                        </a:rPr>
                        <a:t>. Bürgerbüroleitungen</a:t>
                      </a:r>
                      <a:endParaRPr lang="de-DE" sz="1200" dirty="0">
                        <a:solidFill>
                          <a:schemeClr val="tx1"/>
                        </a:solidFill>
                        <a:latin typeface="Arial" panose="020B0604020202020204" pitchFamily="34" charset="0"/>
                        <a:cs typeface="Arial" panose="020B0604020202020204" pitchFamily="34" charset="0"/>
                      </a:endParaRPr>
                    </a:p>
                  </a:txBody>
                  <a:tcPr/>
                </a:tc>
                <a:tc>
                  <a:txBody>
                    <a:bodyPr/>
                    <a:lstStyle/>
                    <a:p>
                      <a:r>
                        <a:rPr lang="de-DE" sz="1200" dirty="0" smtClean="0">
                          <a:solidFill>
                            <a:schemeClr val="tx1"/>
                          </a:solidFill>
                          <a:latin typeface="Arial" panose="020B0604020202020204" pitchFamily="34" charset="0"/>
                          <a:cs typeface="Arial" panose="020B0604020202020204" pitchFamily="34" charset="0"/>
                        </a:rPr>
                        <a:t>erledigt</a:t>
                      </a:r>
                      <a:endParaRPr lang="de-DE"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9273284"/>
                  </a:ext>
                </a:extLst>
              </a:tr>
              <a:tr h="370840">
                <a:tc>
                  <a:txBody>
                    <a:bodyPr/>
                    <a:lstStyle/>
                    <a:p>
                      <a:r>
                        <a:rPr lang="de-DE" sz="1200" dirty="0" smtClean="0">
                          <a:solidFill>
                            <a:schemeClr val="tx1"/>
                          </a:solidFill>
                          <a:latin typeface="Arial" panose="020B0604020202020204" pitchFamily="34" charset="0"/>
                          <a:cs typeface="Arial" panose="020B0604020202020204" pitchFamily="34" charset="0"/>
                        </a:rPr>
                        <a:t>Interims-Einarbeitungs-</a:t>
                      </a:r>
                      <a:r>
                        <a:rPr lang="de-DE" sz="1200" baseline="0" dirty="0" smtClean="0">
                          <a:solidFill>
                            <a:schemeClr val="tx1"/>
                          </a:solidFill>
                          <a:latin typeface="Arial" panose="020B0604020202020204" pitchFamily="34" charset="0"/>
                          <a:cs typeface="Arial" panose="020B0604020202020204" pitchFamily="34" charset="0"/>
                        </a:rPr>
                        <a:t> und Ausbildungsbürgerbüro (Betrieb der Einarbeitung seit 16.01.2023; Rekrutierung weiterer Einarbeitender) </a:t>
                      </a:r>
                      <a:r>
                        <a:rPr lang="de-DE" sz="120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 Pilotphase bis Juni 2023, um Erfahrungen sammeln zu können. </a:t>
                      </a:r>
                      <a:endParaRPr lang="de-DE" sz="1200" dirty="0">
                        <a:solidFill>
                          <a:schemeClr val="tx1"/>
                        </a:solidFill>
                        <a:latin typeface="Arial" panose="020B0604020202020204" pitchFamily="34" charset="0"/>
                        <a:cs typeface="Arial" panose="020B0604020202020204" pitchFamily="34" charset="0"/>
                      </a:endParaRPr>
                    </a:p>
                  </a:txBody>
                  <a:tcPr/>
                </a:tc>
                <a:tc>
                  <a:txBody>
                    <a:bodyPr/>
                    <a:lstStyle/>
                    <a:p>
                      <a:r>
                        <a:rPr lang="de-DE" sz="1200" dirty="0" smtClean="0">
                          <a:solidFill>
                            <a:schemeClr val="tx1"/>
                          </a:solidFill>
                          <a:latin typeface="Arial" panose="020B0604020202020204" pitchFamily="34" charset="0"/>
                          <a:cs typeface="Arial" panose="020B0604020202020204" pitchFamily="34" charset="0"/>
                        </a:rPr>
                        <a:t>in Bearbeitung</a:t>
                      </a:r>
                      <a:endParaRPr lang="de-DE"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5894182"/>
                  </a:ext>
                </a:extLst>
              </a:tr>
              <a:tr h="370840">
                <a:tc>
                  <a:txBody>
                    <a:bodyPr/>
                    <a:lstStyle/>
                    <a:p>
                      <a:r>
                        <a:rPr lang="de-DE" sz="1200" dirty="0" smtClean="0">
                          <a:solidFill>
                            <a:schemeClr val="tx1"/>
                          </a:solidFill>
                          <a:latin typeface="Arial" panose="020B0604020202020204" pitchFamily="34" charset="0"/>
                          <a:cs typeface="Arial" panose="020B0604020202020204" pitchFamily="34" charset="0"/>
                        </a:rPr>
                        <a:t>Neues</a:t>
                      </a:r>
                      <a:r>
                        <a:rPr lang="de-DE" sz="1200" baseline="0" dirty="0" smtClean="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Bürgerbüro Mitte sowie Einarbeitungs- und Ausbildungsbürgerbüro (Torstraße</a:t>
                      </a:r>
                      <a:r>
                        <a:rPr lang="de-DE" sz="1200" baseline="0" dirty="0" smtClean="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15/Eberhardstraße 39) </a:t>
                      </a:r>
                    </a:p>
                    <a:p>
                      <a:r>
                        <a:rPr lang="de-DE" sz="1200" dirty="0" smtClean="0">
                          <a:solidFill>
                            <a:schemeClr val="tx1"/>
                          </a:solidFill>
                          <a:latin typeface="Arial" panose="020B0604020202020204" pitchFamily="34" charset="0"/>
                          <a:cs typeface="Arial" panose="020B0604020202020204" pitchFamily="34" charset="0"/>
                        </a:rPr>
                        <a:t>– Einarbeitende fehlen! Weitere Rekrutierung unter Berücksichtigung der erforderlichen Qualifikation und Praxiserfahrung schwierig</a:t>
                      </a:r>
                    </a:p>
                  </a:txBody>
                  <a:tcPr/>
                </a:tc>
                <a:tc>
                  <a:txBody>
                    <a:bodyPr/>
                    <a:lstStyle/>
                    <a:p>
                      <a:r>
                        <a:rPr lang="de-DE" sz="1200" dirty="0" smtClean="0">
                          <a:solidFill>
                            <a:schemeClr val="tx1"/>
                          </a:solidFill>
                          <a:latin typeface="Arial" panose="020B0604020202020204" pitchFamily="34" charset="0"/>
                          <a:cs typeface="Arial" panose="020B0604020202020204" pitchFamily="34" charset="0"/>
                        </a:rPr>
                        <a:t>in Bearbeitung</a:t>
                      </a:r>
                      <a:endParaRPr lang="de-DE"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2335983"/>
                  </a:ext>
                </a:extLst>
              </a:tr>
              <a:tr h="370840">
                <a:tc>
                  <a:txBody>
                    <a:bodyPr/>
                    <a:lstStyle/>
                    <a:p>
                      <a:r>
                        <a:rPr lang="de-DE" sz="1200" dirty="0" smtClean="0">
                          <a:solidFill>
                            <a:schemeClr val="tx1"/>
                          </a:solidFill>
                          <a:latin typeface="Arial" panose="020B0604020202020204" pitchFamily="34" charset="0"/>
                          <a:cs typeface="Arial" panose="020B0604020202020204" pitchFamily="34" charset="0"/>
                        </a:rPr>
                        <a:t>Ausbau IT-Betreuung</a:t>
                      </a:r>
                      <a:r>
                        <a:rPr lang="de-DE" sz="1200" baseline="0" dirty="0" smtClean="0">
                          <a:solidFill>
                            <a:schemeClr val="tx1"/>
                          </a:solidFill>
                          <a:latin typeface="Arial" panose="020B0604020202020204" pitchFamily="34" charset="0"/>
                          <a:cs typeface="Arial" panose="020B0604020202020204" pitchFamily="34" charset="0"/>
                        </a:rPr>
                        <a:t> bei der Bürgerbüros</a:t>
                      </a:r>
                      <a:endParaRPr lang="de-DE" sz="1200" dirty="0">
                        <a:solidFill>
                          <a:schemeClr val="tx1"/>
                        </a:solidFill>
                        <a:latin typeface="Arial" panose="020B0604020202020204" pitchFamily="34" charset="0"/>
                        <a:cs typeface="Arial" panose="020B0604020202020204" pitchFamily="34" charset="0"/>
                      </a:endParaRPr>
                    </a:p>
                  </a:txBody>
                  <a:tcPr/>
                </a:tc>
                <a:tc>
                  <a:txBody>
                    <a:bodyPr/>
                    <a:lstStyle/>
                    <a:p>
                      <a:r>
                        <a:rPr lang="de-DE" sz="1200" dirty="0" smtClean="0">
                          <a:solidFill>
                            <a:schemeClr val="tx1"/>
                          </a:solidFill>
                          <a:latin typeface="Arial" panose="020B0604020202020204" pitchFamily="34" charset="0"/>
                          <a:cs typeface="Arial" panose="020B0604020202020204" pitchFamily="34" charset="0"/>
                        </a:rPr>
                        <a:t>erledigt</a:t>
                      </a:r>
                      <a:endParaRPr lang="de-DE"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5193645"/>
                  </a:ext>
                </a:extLst>
              </a:tr>
              <a:tr h="370840">
                <a:tc>
                  <a:txBody>
                    <a:bodyPr/>
                    <a:lstStyle/>
                    <a:p>
                      <a:r>
                        <a:rPr lang="de-DE" sz="1200" dirty="0" smtClean="0">
                          <a:solidFill>
                            <a:schemeClr val="tx1"/>
                          </a:solidFill>
                          <a:latin typeface="Arial" panose="020B0604020202020204" pitchFamily="34" charset="0"/>
                          <a:cs typeface="Arial" panose="020B0604020202020204" pitchFamily="34" charset="0"/>
                        </a:rPr>
                        <a:t>Aufgaben von</a:t>
                      </a:r>
                      <a:r>
                        <a:rPr lang="de-DE" sz="1200" baseline="0" dirty="0" smtClean="0">
                          <a:solidFill>
                            <a:schemeClr val="tx1"/>
                          </a:solidFill>
                          <a:latin typeface="Arial" panose="020B0604020202020204" pitchFamily="34" charset="0"/>
                          <a:cs typeface="Arial" panose="020B0604020202020204" pitchFamily="34" charset="0"/>
                        </a:rPr>
                        <a:t> Bürgerbüros auf Bezirksämter übertragen (</a:t>
                      </a:r>
                      <a:r>
                        <a:rPr lang="de-DE" sz="1200" baseline="0" dirty="0" err="1" smtClean="0">
                          <a:solidFill>
                            <a:schemeClr val="tx1"/>
                          </a:solidFill>
                          <a:latin typeface="Arial" panose="020B0604020202020204" pitchFamily="34" charset="0"/>
                          <a:cs typeface="Arial" panose="020B0604020202020204" pitchFamily="34" charset="0"/>
                        </a:rPr>
                        <a:t>FamCard</a:t>
                      </a:r>
                      <a:r>
                        <a:rPr lang="de-DE" sz="1200" baseline="0" dirty="0" smtClean="0">
                          <a:solidFill>
                            <a:schemeClr val="tx1"/>
                          </a:solidFill>
                          <a:latin typeface="Arial" panose="020B0604020202020204" pitchFamily="34" charset="0"/>
                          <a:cs typeface="Arial" panose="020B0604020202020204" pitchFamily="34" charset="0"/>
                        </a:rPr>
                        <a:t>, Landesfamilienpass und Fundsachen)</a:t>
                      </a:r>
                      <a:endParaRPr lang="de-DE" sz="1200" dirty="0">
                        <a:solidFill>
                          <a:schemeClr val="tx1"/>
                        </a:solidFill>
                        <a:latin typeface="Arial" panose="020B0604020202020204" pitchFamily="34" charset="0"/>
                        <a:cs typeface="Arial" panose="020B0604020202020204" pitchFamily="34" charset="0"/>
                      </a:endParaRPr>
                    </a:p>
                  </a:txBody>
                  <a:tcPr/>
                </a:tc>
                <a:tc>
                  <a:txBody>
                    <a:bodyPr/>
                    <a:lstStyle/>
                    <a:p>
                      <a:r>
                        <a:rPr lang="de-DE" sz="1200" dirty="0" smtClean="0">
                          <a:solidFill>
                            <a:schemeClr val="tx1"/>
                          </a:solidFill>
                          <a:latin typeface="Arial" panose="020B0604020202020204" pitchFamily="34" charset="0"/>
                          <a:cs typeface="Arial" panose="020B0604020202020204" pitchFamily="34" charset="0"/>
                        </a:rPr>
                        <a:t>erledigt</a:t>
                      </a:r>
                      <a:endParaRPr lang="de-DE"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0302638"/>
                  </a:ext>
                </a:extLst>
              </a:tr>
              <a:tr h="370840">
                <a:tc>
                  <a:txBody>
                    <a:bodyPr/>
                    <a:lstStyle/>
                    <a:p>
                      <a:r>
                        <a:rPr lang="de-DE" sz="1200" dirty="0" smtClean="0">
                          <a:solidFill>
                            <a:schemeClr val="tx1"/>
                          </a:solidFill>
                          <a:latin typeface="Arial" panose="020B0604020202020204" pitchFamily="34" charset="0"/>
                          <a:cs typeface="Arial" panose="020B0604020202020204" pitchFamily="34" charset="0"/>
                        </a:rPr>
                        <a:t>Ausstattung für wartende</a:t>
                      </a:r>
                      <a:r>
                        <a:rPr lang="de-DE" sz="1200" baseline="0" dirty="0" smtClean="0">
                          <a:solidFill>
                            <a:schemeClr val="tx1"/>
                          </a:solidFill>
                          <a:latin typeface="Arial" panose="020B0604020202020204" pitchFamily="34" charset="0"/>
                          <a:cs typeface="Arial" panose="020B0604020202020204" pitchFamily="34" charset="0"/>
                        </a:rPr>
                        <a:t> Bürger*innen (Wasser, Klappstühle, etc.)</a:t>
                      </a:r>
                      <a:endParaRPr lang="de-DE" sz="1200" dirty="0">
                        <a:solidFill>
                          <a:schemeClr val="tx1"/>
                        </a:solidFill>
                        <a:latin typeface="Arial" panose="020B0604020202020204" pitchFamily="34" charset="0"/>
                        <a:cs typeface="Arial" panose="020B0604020202020204" pitchFamily="34" charset="0"/>
                      </a:endParaRPr>
                    </a:p>
                  </a:txBody>
                  <a:tcPr/>
                </a:tc>
                <a:tc>
                  <a:txBody>
                    <a:bodyPr/>
                    <a:lstStyle/>
                    <a:p>
                      <a:r>
                        <a:rPr lang="de-DE" sz="1200" dirty="0" smtClean="0">
                          <a:solidFill>
                            <a:schemeClr val="tx1"/>
                          </a:solidFill>
                          <a:latin typeface="Arial" panose="020B0604020202020204" pitchFamily="34" charset="0"/>
                          <a:cs typeface="Arial" panose="020B0604020202020204" pitchFamily="34" charset="0"/>
                        </a:rPr>
                        <a:t>erledigt</a:t>
                      </a:r>
                      <a:endParaRPr lang="de-DE"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7623679"/>
                  </a:ext>
                </a:extLst>
              </a:tr>
              <a:tr h="370840">
                <a:tc>
                  <a:txBody>
                    <a:bodyPr/>
                    <a:lstStyle/>
                    <a:p>
                      <a:r>
                        <a:rPr lang="de-DE" sz="1200" dirty="0" smtClean="0">
                          <a:solidFill>
                            <a:schemeClr val="tx1"/>
                          </a:solidFill>
                          <a:latin typeface="Arial" panose="020B0604020202020204" pitchFamily="34" charset="0"/>
                          <a:cs typeface="Arial" panose="020B0604020202020204" pitchFamily="34" charset="0"/>
                        </a:rPr>
                        <a:t>Reihenfolge</a:t>
                      </a:r>
                      <a:r>
                        <a:rPr lang="de-DE" sz="1200" baseline="0" dirty="0" smtClean="0">
                          <a:solidFill>
                            <a:schemeClr val="tx1"/>
                          </a:solidFill>
                          <a:latin typeface="Arial" panose="020B0604020202020204" pitchFamily="34" charset="0"/>
                          <a:cs typeface="Arial" panose="020B0604020202020204" pitchFamily="34" charset="0"/>
                        </a:rPr>
                        <a:t> der Warteschlange (Bevorzugung vulnerable Gruppen, Lotsenfunktion durch Sicherheitspersonal)</a:t>
                      </a:r>
                      <a:endParaRPr lang="de-DE" sz="1200" dirty="0">
                        <a:solidFill>
                          <a:schemeClr val="tx1"/>
                        </a:solidFill>
                        <a:latin typeface="Arial" panose="020B0604020202020204" pitchFamily="34" charset="0"/>
                        <a:cs typeface="Arial" panose="020B0604020202020204" pitchFamily="34" charset="0"/>
                      </a:endParaRPr>
                    </a:p>
                  </a:txBody>
                  <a:tcPr/>
                </a:tc>
                <a:tc>
                  <a:txBody>
                    <a:bodyPr/>
                    <a:lstStyle/>
                    <a:p>
                      <a:r>
                        <a:rPr lang="de-DE" sz="1200" dirty="0" smtClean="0">
                          <a:solidFill>
                            <a:schemeClr val="tx1"/>
                          </a:solidFill>
                          <a:latin typeface="Arial" panose="020B0604020202020204" pitchFamily="34" charset="0"/>
                          <a:cs typeface="Arial" panose="020B0604020202020204" pitchFamily="34" charset="0"/>
                        </a:rPr>
                        <a:t>erledigt</a:t>
                      </a:r>
                      <a:endParaRPr lang="de-DE"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43817540"/>
                  </a:ext>
                </a:extLst>
              </a:tr>
              <a:tr h="370840">
                <a:tc>
                  <a:txBody>
                    <a:bodyPr/>
                    <a:lstStyle/>
                    <a:p>
                      <a:r>
                        <a:rPr lang="de-DE" sz="1200" dirty="0" smtClean="0">
                          <a:solidFill>
                            <a:schemeClr val="tx1"/>
                          </a:solidFill>
                          <a:latin typeface="Arial" panose="020B0604020202020204" pitchFamily="34" charset="0"/>
                          <a:cs typeface="Arial" panose="020B0604020202020204" pitchFamily="34" charset="0"/>
                        </a:rPr>
                        <a:t>Höherbewertung</a:t>
                      </a:r>
                      <a:r>
                        <a:rPr lang="de-DE" sz="1200" baseline="0" dirty="0" smtClean="0">
                          <a:solidFill>
                            <a:schemeClr val="tx1"/>
                          </a:solidFill>
                          <a:latin typeface="Arial" panose="020B0604020202020204" pitchFamily="34" charset="0"/>
                          <a:cs typeface="Arial" panose="020B0604020202020204" pitchFamily="34" charset="0"/>
                        </a:rPr>
                        <a:t> der Leitungen der </a:t>
                      </a:r>
                      <a:r>
                        <a:rPr lang="de-DE" sz="1200" baseline="0" dirty="0" err="1" smtClean="0">
                          <a:solidFill>
                            <a:schemeClr val="tx1"/>
                          </a:solidFill>
                          <a:latin typeface="Arial" panose="020B0604020202020204" pitchFamily="34" charset="0"/>
                          <a:cs typeface="Arial" panose="020B0604020202020204" pitchFamily="34" charset="0"/>
                        </a:rPr>
                        <a:t>Einpersonenbürgerbüros</a:t>
                      </a:r>
                      <a:endParaRPr lang="de-DE" sz="1200" dirty="0">
                        <a:solidFill>
                          <a:schemeClr val="tx1"/>
                        </a:solidFill>
                        <a:latin typeface="Arial" panose="020B0604020202020204" pitchFamily="34" charset="0"/>
                        <a:cs typeface="Arial" panose="020B0604020202020204" pitchFamily="34" charset="0"/>
                      </a:endParaRPr>
                    </a:p>
                  </a:txBody>
                  <a:tcPr/>
                </a:tc>
                <a:tc>
                  <a:txBody>
                    <a:bodyPr/>
                    <a:lstStyle/>
                    <a:p>
                      <a:r>
                        <a:rPr lang="de-DE" sz="1200" dirty="0" smtClean="0">
                          <a:solidFill>
                            <a:schemeClr val="tx1"/>
                          </a:solidFill>
                          <a:latin typeface="Arial" panose="020B0604020202020204" pitchFamily="34" charset="0"/>
                          <a:cs typeface="Arial" panose="020B0604020202020204" pitchFamily="34" charset="0"/>
                        </a:rPr>
                        <a:t>erledigt</a:t>
                      </a:r>
                      <a:endParaRPr lang="de-DE"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4161419"/>
                  </a:ext>
                </a:extLst>
              </a:tr>
              <a:tr h="370840">
                <a:tc>
                  <a:txBody>
                    <a:bodyPr/>
                    <a:lstStyle/>
                    <a:p>
                      <a:r>
                        <a:rPr lang="de-DE" sz="1200" dirty="0" smtClean="0">
                          <a:solidFill>
                            <a:schemeClr val="tx1"/>
                          </a:solidFill>
                          <a:latin typeface="Arial" panose="020B0604020202020204" pitchFamily="34" charset="0"/>
                          <a:cs typeface="Arial" panose="020B0604020202020204" pitchFamily="34" charset="0"/>
                        </a:rPr>
                        <a:t>Zentrale</a:t>
                      </a:r>
                      <a:r>
                        <a:rPr lang="de-DE" sz="1200" baseline="0" dirty="0" smtClean="0">
                          <a:solidFill>
                            <a:schemeClr val="tx1"/>
                          </a:solidFill>
                          <a:latin typeface="Arial" panose="020B0604020202020204" pitchFamily="34" charset="0"/>
                          <a:cs typeface="Arial" panose="020B0604020202020204" pitchFamily="34" charset="0"/>
                        </a:rPr>
                        <a:t> Sammlung und Prüfung von Bürger*</a:t>
                      </a:r>
                      <a:r>
                        <a:rPr lang="de-DE" sz="1200" baseline="0" dirty="0" err="1" smtClean="0">
                          <a:solidFill>
                            <a:schemeClr val="tx1"/>
                          </a:solidFill>
                          <a:latin typeface="Arial" panose="020B0604020202020204" pitchFamily="34" charset="0"/>
                          <a:cs typeface="Arial" panose="020B0604020202020204" pitchFamily="34" charset="0"/>
                        </a:rPr>
                        <a:t>innenzuschriften</a:t>
                      </a:r>
                      <a:endParaRPr lang="de-DE" sz="1200" dirty="0">
                        <a:solidFill>
                          <a:schemeClr val="tx1"/>
                        </a:solidFill>
                        <a:latin typeface="Arial" panose="020B0604020202020204" pitchFamily="34" charset="0"/>
                        <a:cs typeface="Arial" panose="020B0604020202020204" pitchFamily="34" charset="0"/>
                      </a:endParaRPr>
                    </a:p>
                  </a:txBody>
                  <a:tcPr/>
                </a:tc>
                <a:tc>
                  <a:txBody>
                    <a:bodyPr/>
                    <a:lstStyle/>
                    <a:p>
                      <a:r>
                        <a:rPr lang="de-DE" sz="1200" dirty="0" smtClean="0">
                          <a:solidFill>
                            <a:schemeClr val="tx1"/>
                          </a:solidFill>
                          <a:latin typeface="Arial" panose="020B0604020202020204" pitchFamily="34" charset="0"/>
                          <a:cs typeface="Arial" panose="020B0604020202020204" pitchFamily="34" charset="0"/>
                        </a:rPr>
                        <a:t>erledigt</a:t>
                      </a:r>
                      <a:endParaRPr lang="de-DE"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0705040"/>
                  </a:ext>
                </a:extLst>
              </a:tr>
              <a:tr h="370840">
                <a:tc>
                  <a:txBody>
                    <a:bodyPr/>
                    <a:lstStyle/>
                    <a:p>
                      <a:r>
                        <a:rPr lang="de-DE" sz="1200" dirty="0" smtClean="0">
                          <a:solidFill>
                            <a:schemeClr val="tx1"/>
                          </a:solidFill>
                          <a:latin typeface="Arial" panose="020B0604020202020204" pitchFamily="34" charset="0"/>
                          <a:cs typeface="Arial" panose="020B0604020202020204" pitchFamily="34" charset="0"/>
                        </a:rPr>
                        <a:t>Ergänzung von Sicherheits-</a:t>
                      </a:r>
                      <a:r>
                        <a:rPr lang="de-DE" sz="1200" baseline="0" dirty="0" smtClean="0">
                          <a:solidFill>
                            <a:schemeClr val="tx1"/>
                          </a:solidFill>
                          <a:latin typeface="Arial" panose="020B0604020202020204" pitchFamily="34" charset="0"/>
                          <a:cs typeface="Arial" panose="020B0604020202020204" pitchFamily="34" charset="0"/>
                        </a:rPr>
                        <a:t> und Servicepersonal</a:t>
                      </a:r>
                      <a:endParaRPr lang="de-DE" sz="1200" dirty="0">
                        <a:solidFill>
                          <a:schemeClr val="tx1"/>
                        </a:solidFill>
                        <a:latin typeface="Arial" panose="020B0604020202020204" pitchFamily="34" charset="0"/>
                        <a:cs typeface="Arial" panose="020B0604020202020204" pitchFamily="34" charset="0"/>
                      </a:endParaRPr>
                    </a:p>
                  </a:txBody>
                  <a:tcPr/>
                </a:tc>
                <a:tc>
                  <a:txBody>
                    <a:bodyPr/>
                    <a:lstStyle/>
                    <a:p>
                      <a:r>
                        <a:rPr lang="de-DE" sz="1200" dirty="0" smtClean="0">
                          <a:solidFill>
                            <a:schemeClr val="tx1"/>
                          </a:solidFill>
                          <a:latin typeface="Arial" panose="020B0604020202020204" pitchFamily="34" charset="0"/>
                          <a:cs typeface="Arial" panose="020B0604020202020204" pitchFamily="34" charset="0"/>
                        </a:rPr>
                        <a:t>erledigt</a:t>
                      </a:r>
                      <a:endParaRPr lang="de-DE"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0980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Arial" panose="020B0604020202020204" pitchFamily="34" charset="0"/>
                          <a:cs typeface="Arial" panose="020B0604020202020204" pitchFamily="34" charset="0"/>
                        </a:rPr>
                        <a:t>Schaffung von </a:t>
                      </a:r>
                      <a:r>
                        <a:rPr lang="de-DE" sz="1200" baseline="0" dirty="0" smtClean="0">
                          <a:solidFill>
                            <a:schemeClr val="tx1"/>
                          </a:solidFill>
                          <a:latin typeface="Arial" panose="020B0604020202020204" pitchFamily="34" charset="0"/>
                          <a:cs typeface="Arial" panose="020B0604020202020204" pitchFamily="34" charset="0"/>
                        </a:rPr>
                        <a:t>Bürgerlotsen, dauerhafte Ablösung des externen Sicherheitspersonals (</a:t>
                      </a:r>
                      <a:r>
                        <a:rPr lang="de-DE" sz="1200" dirty="0" smtClean="0">
                          <a:solidFill>
                            <a:schemeClr val="tx1"/>
                          </a:solidFill>
                          <a:latin typeface="Arial" panose="020B0604020202020204" pitchFamily="34" charset="0"/>
                          <a:cs typeface="Arial" panose="020B0604020202020204" pitchFamily="34" charset="0"/>
                        </a:rPr>
                        <a:t>Stellenplananträge gestellt, Abstimmung mit den Bezirksämtern zum Aufgabenumfang)</a:t>
                      </a:r>
                      <a:endParaRPr lang="de-DE" sz="1200" dirty="0">
                        <a:solidFill>
                          <a:schemeClr val="tx1"/>
                        </a:solidFill>
                        <a:latin typeface="Arial" panose="020B0604020202020204" pitchFamily="34" charset="0"/>
                        <a:cs typeface="Arial" panose="020B0604020202020204" pitchFamily="34" charset="0"/>
                      </a:endParaRPr>
                    </a:p>
                  </a:txBody>
                  <a:tcPr/>
                </a:tc>
                <a:tc>
                  <a:txBody>
                    <a:bodyPr/>
                    <a:lstStyle/>
                    <a:p>
                      <a:r>
                        <a:rPr lang="de-DE" sz="1200" dirty="0" smtClean="0">
                          <a:latin typeface="Arial" panose="020B0604020202020204" pitchFamily="34" charset="0"/>
                          <a:cs typeface="Arial" panose="020B0604020202020204" pitchFamily="34" charset="0"/>
                        </a:rPr>
                        <a:t>in Bearbeitung</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9547338"/>
                  </a:ext>
                </a:extLst>
              </a:tr>
              <a:tr h="370840">
                <a:tc>
                  <a:txBody>
                    <a:bodyPr/>
                    <a:lstStyle/>
                    <a:p>
                      <a:r>
                        <a:rPr lang="de-DE" sz="1200" dirty="0" smtClean="0">
                          <a:solidFill>
                            <a:schemeClr val="tx1"/>
                          </a:solidFill>
                          <a:latin typeface="Arial" panose="020B0604020202020204" pitchFamily="34" charset="0"/>
                          <a:cs typeface="Arial" panose="020B0604020202020204" pitchFamily="34" charset="0"/>
                        </a:rPr>
                        <a:t>Ausgabekonzept</a:t>
                      </a:r>
                      <a:r>
                        <a:rPr lang="de-DE" sz="1200" baseline="0" dirty="0" smtClean="0">
                          <a:solidFill>
                            <a:schemeClr val="tx1"/>
                          </a:solidFill>
                          <a:latin typeface="Arial" panose="020B0604020202020204" pitchFamily="34" charset="0"/>
                          <a:cs typeface="Arial" panose="020B0604020202020204" pitchFamily="34" charset="0"/>
                        </a:rPr>
                        <a:t> für Reisepässe (Einrichtung mehrerer Abholschalter ist erfolgt, Direktversand durch die Bundesdruckerei wurde forciert, Prüfung der Einrichtung von Abholterminals)</a:t>
                      </a:r>
                      <a:endParaRPr lang="de-DE" sz="1200" dirty="0">
                        <a:solidFill>
                          <a:schemeClr val="tx1"/>
                        </a:solidFill>
                        <a:latin typeface="Arial" panose="020B0604020202020204" pitchFamily="34" charset="0"/>
                        <a:cs typeface="Arial" panose="020B0604020202020204" pitchFamily="34" charset="0"/>
                      </a:endParaRPr>
                    </a:p>
                  </a:txBody>
                  <a:tcPr/>
                </a:tc>
                <a:tc>
                  <a:txBody>
                    <a:bodyPr/>
                    <a:lstStyle/>
                    <a:p>
                      <a:r>
                        <a:rPr lang="de-DE" sz="1200" dirty="0" smtClean="0">
                          <a:solidFill>
                            <a:schemeClr val="tx1"/>
                          </a:solidFill>
                          <a:latin typeface="Arial" panose="020B0604020202020204" pitchFamily="34" charset="0"/>
                          <a:cs typeface="Arial" panose="020B0604020202020204" pitchFamily="34" charset="0"/>
                        </a:rPr>
                        <a:t>in</a:t>
                      </a:r>
                      <a:r>
                        <a:rPr lang="de-DE" sz="1200" baseline="0" dirty="0" smtClean="0">
                          <a:solidFill>
                            <a:schemeClr val="tx1"/>
                          </a:solidFill>
                          <a:latin typeface="Arial" panose="020B0604020202020204" pitchFamily="34" charset="0"/>
                          <a:cs typeface="Arial" panose="020B0604020202020204" pitchFamily="34" charset="0"/>
                        </a:rPr>
                        <a:t> Bearbeitung</a:t>
                      </a:r>
                      <a:endParaRPr lang="de-DE"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5118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tx1"/>
                          </a:solidFill>
                          <a:latin typeface="Arial" panose="020B0604020202020204" pitchFamily="34" charset="0"/>
                          <a:cs typeface="Arial" panose="020B0604020202020204" pitchFamily="34" charset="0"/>
                        </a:rPr>
                        <a:t>Qualitätsmanagement für IT 32 aufbauen (IT</a:t>
                      </a:r>
                      <a:r>
                        <a:rPr lang="de-DE" sz="1200" baseline="0" dirty="0" smtClean="0">
                          <a:solidFill>
                            <a:schemeClr val="tx1"/>
                          </a:solidFill>
                          <a:latin typeface="Arial" panose="020B0604020202020204" pitchFamily="34" charset="0"/>
                          <a:cs typeface="Arial" panose="020B0604020202020204" pitchFamily="34" charset="0"/>
                        </a:rPr>
                        <a:t>-QM wird im Rahmen eines stadtweiten Projekts bei DO.IT betrachtet</a:t>
                      </a:r>
                      <a:r>
                        <a:rPr lang="de-DE" sz="1200" dirty="0" smtClean="0">
                          <a:solidFill>
                            <a:schemeClr val="tx1"/>
                          </a:solidFill>
                          <a:latin typeface="Arial" panose="020B0604020202020204" pitchFamily="34" charset="0"/>
                          <a:cs typeface="Arial" panose="020B0604020202020204" pitchFamily="34" charset="0"/>
                        </a:rPr>
                        <a:t>)</a:t>
                      </a:r>
                      <a:endParaRPr lang="de-DE" sz="1200" dirty="0">
                        <a:solidFill>
                          <a:schemeClr val="tx1"/>
                        </a:solidFill>
                        <a:latin typeface="Arial" panose="020B0604020202020204" pitchFamily="34" charset="0"/>
                        <a:cs typeface="Arial" panose="020B0604020202020204" pitchFamily="34" charset="0"/>
                      </a:endParaRPr>
                    </a:p>
                  </a:txBody>
                  <a:tcPr/>
                </a:tc>
                <a:tc>
                  <a:txBody>
                    <a:bodyPr/>
                    <a:lstStyle/>
                    <a:p>
                      <a:r>
                        <a:rPr lang="de-DE" sz="1200" dirty="0" smtClean="0">
                          <a:solidFill>
                            <a:schemeClr val="tx1"/>
                          </a:solidFill>
                          <a:latin typeface="Arial" panose="020B0604020202020204" pitchFamily="34" charset="0"/>
                          <a:cs typeface="Arial" panose="020B0604020202020204" pitchFamily="34" charset="0"/>
                        </a:rPr>
                        <a:t>erledigt</a:t>
                      </a:r>
                      <a:endParaRPr lang="de-DE"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5083549"/>
                  </a:ext>
                </a:extLst>
              </a:tr>
            </a:tbl>
          </a:graphicData>
        </a:graphic>
      </p:graphicFrame>
      <p:sp>
        <p:nvSpPr>
          <p:cNvPr id="8" name="Fußzeilenplatzhalter 5"/>
          <p:cNvSpPr>
            <a:spLocks noGrp="1"/>
          </p:cNvSpPr>
          <p:nvPr>
            <p:ph type="ftr" sz="quarter" idx="11"/>
          </p:nvPr>
        </p:nvSpPr>
        <p:spPr>
          <a:xfrm>
            <a:off x="480000" y="6372000"/>
            <a:ext cx="6720000" cy="360000"/>
          </a:xfrm>
        </p:spPr>
        <p:txBody>
          <a:bodyPr/>
          <a:lstStyle/>
          <a:p>
            <a:pPr algn="l"/>
            <a:r>
              <a:rPr lang="de-DE" dirty="0" smtClean="0">
                <a:latin typeface="Arial" pitchFamily="34" charset="0"/>
                <a:cs typeface="Arial" pitchFamily="34" charset="0"/>
              </a:rPr>
              <a:t>Landeshauptstadt Stuttgart – </a:t>
            </a:r>
            <a:r>
              <a:rPr lang="de-DE" dirty="0" smtClean="0"/>
              <a:t>DO.IT – Organisationsstrategie und -entwicklung</a:t>
            </a:r>
            <a:endParaRPr lang="de-DE" dirty="0">
              <a:latin typeface="Arial" pitchFamily="34" charset="0"/>
              <a:cs typeface="Arial" pitchFamily="34" charset="0"/>
            </a:endParaRPr>
          </a:p>
        </p:txBody>
      </p:sp>
    </p:spTree>
    <p:extLst>
      <p:ext uri="{BB962C8B-B14F-4D97-AF65-F5344CB8AC3E}">
        <p14:creationId xmlns:p14="http://schemas.microsoft.com/office/powerpoint/2010/main" val="1088743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6F3E961D-EF74-436B-90B9-F1DB5E2C9C95}" type="slidenum">
              <a:rPr lang="de-DE" smtClean="0"/>
              <a:pPr/>
              <a:t>6</a:t>
            </a:fld>
            <a:endParaRPr lang="de-DE" dirty="0"/>
          </a:p>
        </p:txBody>
      </p:sp>
      <p:sp>
        <p:nvSpPr>
          <p:cNvPr id="5" name="Fußzeilenplatzhalter 5"/>
          <p:cNvSpPr>
            <a:spLocks noGrp="1"/>
          </p:cNvSpPr>
          <p:nvPr>
            <p:ph type="ftr" sz="quarter" idx="11"/>
          </p:nvPr>
        </p:nvSpPr>
        <p:spPr>
          <a:xfrm>
            <a:off x="480000" y="6372000"/>
            <a:ext cx="6720000" cy="360000"/>
          </a:xfrm>
        </p:spPr>
        <p:txBody>
          <a:bodyPr/>
          <a:lstStyle/>
          <a:p>
            <a:pPr algn="l"/>
            <a:r>
              <a:rPr lang="de-DE" dirty="0" smtClean="0">
                <a:latin typeface="Arial" pitchFamily="34" charset="0"/>
                <a:cs typeface="Arial" pitchFamily="34" charset="0"/>
              </a:rPr>
              <a:t>Landeshauptstadt Stuttgart – </a:t>
            </a:r>
            <a:r>
              <a:rPr lang="de-DE" dirty="0" smtClean="0"/>
              <a:t>DO.IT – Organisationsstrategie und -entwicklung</a:t>
            </a:r>
            <a:endParaRPr lang="de-DE" dirty="0">
              <a:latin typeface="Arial" pitchFamily="34" charset="0"/>
              <a:cs typeface="Arial" pitchFamily="34" charset="0"/>
            </a:endParaRPr>
          </a:p>
        </p:txBody>
      </p:sp>
      <p:sp>
        <p:nvSpPr>
          <p:cNvPr id="7" name="Titel 5"/>
          <p:cNvSpPr txBox="1">
            <a:spLocks/>
          </p:cNvSpPr>
          <p:nvPr/>
        </p:nvSpPr>
        <p:spPr>
          <a:xfrm>
            <a:off x="480000" y="188343"/>
            <a:ext cx="8234232" cy="5934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de-DE" sz="1800" b="1" dirty="0" smtClean="0"/>
              <a:t>Übersicht über wesentliche Maßnahmen Bürgerbüros - Digitalisierung</a:t>
            </a:r>
            <a:endParaRPr lang="de-DE" sz="1800" b="1" dirty="0"/>
          </a:p>
        </p:txBody>
      </p:sp>
      <p:graphicFrame>
        <p:nvGraphicFramePr>
          <p:cNvPr id="6" name="Tabelle 5"/>
          <p:cNvGraphicFramePr>
            <a:graphicFrameLocks noGrp="1"/>
          </p:cNvGraphicFramePr>
          <p:nvPr>
            <p:extLst>
              <p:ext uri="{D42A27DB-BD31-4B8C-83A1-F6EECF244321}">
                <p14:modId xmlns:p14="http://schemas.microsoft.com/office/powerpoint/2010/main" val="73499196"/>
              </p:ext>
            </p:extLst>
          </p:nvPr>
        </p:nvGraphicFramePr>
        <p:xfrm>
          <a:off x="573268" y="781753"/>
          <a:ext cx="10270997" cy="5602119"/>
        </p:xfrm>
        <a:graphic>
          <a:graphicData uri="http://schemas.openxmlformats.org/drawingml/2006/table">
            <a:tbl>
              <a:tblPr firstRow="1" bandRow="1">
                <a:tableStyleId>{5C22544A-7EE6-4342-B048-85BDC9FD1C3A}</a:tableStyleId>
              </a:tblPr>
              <a:tblGrid>
                <a:gridCol w="8185119">
                  <a:extLst>
                    <a:ext uri="{9D8B030D-6E8A-4147-A177-3AD203B41FA5}">
                      <a16:colId xmlns:a16="http://schemas.microsoft.com/office/drawing/2014/main" val="86201742"/>
                    </a:ext>
                  </a:extLst>
                </a:gridCol>
                <a:gridCol w="2085878">
                  <a:extLst>
                    <a:ext uri="{9D8B030D-6E8A-4147-A177-3AD203B41FA5}">
                      <a16:colId xmlns:a16="http://schemas.microsoft.com/office/drawing/2014/main" val="1805554921"/>
                    </a:ext>
                  </a:extLst>
                </a:gridCol>
              </a:tblGrid>
              <a:tr h="355900">
                <a:tc>
                  <a:txBody>
                    <a:bodyPr/>
                    <a:lstStyle/>
                    <a:p>
                      <a:r>
                        <a:rPr lang="de-DE" sz="1600" dirty="0" smtClean="0">
                          <a:latin typeface="Arial" panose="020B0604020202020204" pitchFamily="34" charset="0"/>
                          <a:cs typeface="Arial" panose="020B0604020202020204" pitchFamily="34" charset="0"/>
                        </a:rPr>
                        <a:t>Maßnahme</a:t>
                      </a:r>
                      <a:endParaRPr lang="de-DE" sz="1600" b="0" dirty="0">
                        <a:solidFill>
                          <a:srgbClr val="00B050"/>
                        </a:solidFill>
                        <a:latin typeface="Arial" panose="020B0604020202020204" pitchFamily="34" charset="0"/>
                        <a:cs typeface="Arial" panose="020B0604020202020204" pitchFamily="34" charset="0"/>
                      </a:endParaRPr>
                    </a:p>
                  </a:txBody>
                  <a:tcPr/>
                </a:tc>
                <a:tc>
                  <a:txBody>
                    <a:bodyPr/>
                    <a:lstStyle/>
                    <a:p>
                      <a:r>
                        <a:rPr lang="de-DE" sz="1600" dirty="0" smtClean="0">
                          <a:latin typeface="Arial" panose="020B0604020202020204" pitchFamily="34" charset="0"/>
                          <a:cs typeface="Arial" panose="020B0604020202020204" pitchFamily="34" charset="0"/>
                        </a:rPr>
                        <a:t>Status</a:t>
                      </a:r>
                      <a:r>
                        <a:rPr lang="de-DE" sz="1600" baseline="0" dirty="0" smtClean="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3337694"/>
                  </a:ext>
                </a:extLst>
              </a:tr>
              <a:tr h="355900">
                <a:tc>
                  <a:txBody>
                    <a:bodyPr/>
                    <a:lstStyle/>
                    <a:p>
                      <a:r>
                        <a:rPr lang="de-DE" sz="1600" dirty="0" smtClean="0">
                          <a:solidFill>
                            <a:schemeClr val="tx1"/>
                          </a:solidFill>
                          <a:latin typeface="Arial" panose="020B0604020202020204" pitchFamily="34" charset="0"/>
                          <a:cs typeface="Arial" panose="020B0604020202020204" pitchFamily="34" charset="0"/>
                        </a:rPr>
                        <a:t>Vergrößerung</a:t>
                      </a:r>
                      <a:r>
                        <a:rPr lang="de-DE" sz="1600" baseline="0" dirty="0" smtClean="0">
                          <a:solidFill>
                            <a:schemeClr val="tx1"/>
                          </a:solidFill>
                          <a:latin typeface="Arial" panose="020B0604020202020204" pitchFamily="34" charset="0"/>
                          <a:cs typeface="Arial" panose="020B0604020202020204" pitchFamily="34" charset="0"/>
                        </a:rPr>
                        <a:t> Mailpostfächer</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r>
                        <a:rPr lang="de-DE" sz="1600" dirty="0" smtClean="0">
                          <a:solidFill>
                            <a:schemeClr val="tx1"/>
                          </a:solidFill>
                          <a:latin typeface="Arial" panose="020B0604020202020204" pitchFamily="34" charset="0"/>
                          <a:cs typeface="Arial" panose="020B0604020202020204" pitchFamily="34" charset="0"/>
                        </a:rPr>
                        <a:t>erledigt</a:t>
                      </a:r>
                      <a:endParaRPr lang="de-DE"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9273284"/>
                  </a:ext>
                </a:extLst>
              </a:tr>
              <a:tr h="357948">
                <a:tc>
                  <a:txBody>
                    <a:bodyPr/>
                    <a:lstStyle/>
                    <a:p>
                      <a:r>
                        <a:rPr lang="de-DE" sz="1600" dirty="0" smtClean="0">
                          <a:solidFill>
                            <a:schemeClr val="tx1"/>
                          </a:solidFill>
                          <a:latin typeface="Arial" panose="020B0604020202020204" pitchFamily="34" charset="0"/>
                          <a:cs typeface="Arial" panose="020B0604020202020204" pitchFamily="34" charset="0"/>
                        </a:rPr>
                        <a:t>Zwei Monitore pro Arbeitsplatz</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Arial" panose="020B0604020202020204" pitchFamily="34" charset="0"/>
                          <a:cs typeface="Arial" panose="020B0604020202020204" pitchFamily="34" charset="0"/>
                        </a:rPr>
                        <a:t>erledigt</a:t>
                      </a:r>
                    </a:p>
                  </a:txBody>
                  <a:tcPr/>
                </a:tc>
                <a:extLst>
                  <a:ext uri="{0D108BD9-81ED-4DB2-BD59-A6C34878D82A}">
                    <a16:rowId xmlns:a16="http://schemas.microsoft.com/office/drawing/2014/main" val="915894182"/>
                  </a:ext>
                </a:extLst>
              </a:tr>
              <a:tr h="355900">
                <a:tc>
                  <a:txBody>
                    <a:bodyPr/>
                    <a:lstStyle/>
                    <a:p>
                      <a:r>
                        <a:rPr lang="de-DE" sz="1600" dirty="0" smtClean="0">
                          <a:solidFill>
                            <a:schemeClr val="tx1"/>
                          </a:solidFill>
                          <a:latin typeface="Arial" panose="020B0604020202020204" pitchFamily="34" charset="0"/>
                          <a:cs typeface="Arial" panose="020B0604020202020204" pitchFamily="34" charset="0"/>
                        </a:rPr>
                        <a:t>Drucker für Reisepässe und Kinderausweise (Austausch</a:t>
                      </a:r>
                      <a:r>
                        <a:rPr lang="de-DE" sz="1600" baseline="0" dirty="0" smtClean="0">
                          <a:solidFill>
                            <a:schemeClr val="tx1"/>
                          </a:solidFill>
                          <a:latin typeface="Arial" panose="020B0604020202020204" pitchFamily="34" charset="0"/>
                          <a:cs typeface="Arial" panose="020B0604020202020204" pitchFamily="34" charset="0"/>
                        </a:rPr>
                        <a:t> alter und defekter Geräte)</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Arial" panose="020B0604020202020204" pitchFamily="34" charset="0"/>
                          <a:cs typeface="Arial" panose="020B0604020202020204" pitchFamily="34" charset="0"/>
                        </a:rPr>
                        <a:t>erledigt</a:t>
                      </a:r>
                      <a:endParaRPr lang="de-DE"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5193645"/>
                  </a:ext>
                </a:extLst>
              </a:tr>
              <a:tr h="355900">
                <a:tc>
                  <a:txBody>
                    <a:bodyPr/>
                    <a:lstStyle/>
                    <a:p>
                      <a:r>
                        <a:rPr lang="de-DE" sz="1600" dirty="0" smtClean="0">
                          <a:latin typeface="Arial" panose="020B0604020202020204" pitchFamily="34" charset="0"/>
                          <a:cs typeface="Arial" panose="020B0604020202020204" pitchFamily="34" charset="0"/>
                        </a:rPr>
                        <a:t>EC</a:t>
                      </a:r>
                      <a:r>
                        <a:rPr lang="de-DE" sz="1600" baseline="0" dirty="0" smtClean="0">
                          <a:latin typeface="Arial" panose="020B0604020202020204" pitchFamily="34" charset="0"/>
                          <a:cs typeface="Arial" panose="020B0604020202020204" pitchFamily="34" charset="0"/>
                        </a:rPr>
                        <a:t> Cash Geräte mit NFC-Technologie (Bestand </a:t>
                      </a:r>
                      <a:r>
                        <a:rPr lang="de-DE" sz="1600" baseline="0" dirty="0" smtClean="0">
                          <a:solidFill>
                            <a:schemeClr val="tx1"/>
                          </a:solidFill>
                          <a:latin typeface="Arial" panose="020B0604020202020204" pitchFamily="34" charset="0"/>
                          <a:cs typeface="Arial" panose="020B0604020202020204" pitchFamily="34" charset="0"/>
                        </a:rPr>
                        <a:t>erhöhen – Beschaffung läuft)</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latin typeface="Arial" panose="020B0604020202020204" pitchFamily="34" charset="0"/>
                          <a:cs typeface="Arial" panose="020B0604020202020204" pitchFamily="34" charset="0"/>
                        </a:rPr>
                        <a:t>in Bearbeitung</a:t>
                      </a:r>
                    </a:p>
                  </a:txBody>
                  <a:tcPr/>
                </a:tc>
                <a:extLst>
                  <a:ext uri="{0D108BD9-81ED-4DB2-BD59-A6C34878D82A}">
                    <a16:rowId xmlns:a16="http://schemas.microsoft.com/office/drawing/2014/main" val="3610302638"/>
                  </a:ext>
                </a:extLst>
              </a:tr>
              <a:tr h="572200">
                <a:tc>
                  <a:txBody>
                    <a:bodyPr/>
                    <a:lstStyle/>
                    <a:p>
                      <a:r>
                        <a:rPr lang="de-DE" sz="1600" dirty="0" smtClean="0">
                          <a:latin typeface="Arial" panose="020B0604020202020204" pitchFamily="34" charset="0"/>
                          <a:cs typeface="Arial" panose="020B0604020202020204" pitchFamily="34" charset="0"/>
                        </a:rPr>
                        <a:t>Vorbereitung neue</a:t>
                      </a:r>
                      <a:r>
                        <a:rPr lang="de-DE" sz="1600" baseline="0" dirty="0" smtClean="0">
                          <a:latin typeface="Arial" panose="020B0604020202020204" pitchFamily="34" charset="0"/>
                          <a:cs typeface="Arial" panose="020B0604020202020204" pitchFamily="34" charset="0"/>
                        </a:rPr>
                        <a:t> Online Terminvergabe (Terminsteuerung) </a:t>
                      </a:r>
                      <a:r>
                        <a:rPr lang="de-DE" sz="1600" baseline="0" dirty="0" smtClean="0">
                          <a:solidFill>
                            <a:schemeClr val="tx1"/>
                          </a:solidFill>
                          <a:latin typeface="Arial" panose="020B0604020202020204" pitchFamily="34" charset="0"/>
                          <a:cs typeface="Arial" panose="020B0604020202020204" pitchFamily="34" charset="0"/>
                        </a:rPr>
                        <a:t>– Rollout voraussichtlich ab Mitte 2023 für Bürgerbüros, Ausländerbehörde und Führerschein-/Zulassungsstelle</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latin typeface="Arial" panose="020B0604020202020204" pitchFamily="34" charset="0"/>
                          <a:cs typeface="Arial" panose="020B0604020202020204" pitchFamily="34" charset="0"/>
                        </a:rPr>
                        <a:t>in Bearbeitung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smtClean="0">
                          <a:latin typeface="Arial" panose="020B0604020202020204" pitchFamily="34" charset="0"/>
                          <a:cs typeface="Arial" panose="020B0604020202020204" pitchFamily="34" charset="0"/>
                        </a:rPr>
                        <a:t>Zeitziel</a:t>
                      </a:r>
                      <a:r>
                        <a:rPr lang="de-DE" sz="1600" dirty="0" smtClean="0">
                          <a:latin typeface="Arial" panose="020B0604020202020204" pitchFamily="34" charset="0"/>
                          <a:cs typeface="Arial" panose="020B0604020202020204" pitchFamily="34" charset="0"/>
                        </a:rPr>
                        <a:t>:</a:t>
                      </a:r>
                      <a:r>
                        <a:rPr lang="de-DE" sz="1600" baseline="0" dirty="0" smtClean="0">
                          <a:latin typeface="Arial" panose="020B0604020202020204" pitchFamily="34" charset="0"/>
                          <a:cs typeface="Arial" panose="020B0604020202020204" pitchFamily="34" charset="0"/>
                        </a:rPr>
                        <a:t> Ende 2023</a:t>
                      </a:r>
                      <a:endParaRPr lang="de-DE" sz="16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7623679"/>
                  </a:ext>
                </a:extLst>
              </a:tr>
              <a:tr h="355900">
                <a:tc>
                  <a:txBody>
                    <a:bodyPr/>
                    <a:lstStyle/>
                    <a:p>
                      <a:r>
                        <a:rPr lang="de-DE" sz="1600" dirty="0" smtClean="0">
                          <a:latin typeface="Arial" panose="020B0604020202020204" pitchFamily="34" charset="0"/>
                          <a:cs typeface="Arial" panose="020B0604020202020204" pitchFamily="34" charset="0"/>
                        </a:rPr>
                        <a:t>Probleme mit Meldesystem (KM-EWO) an</a:t>
                      </a:r>
                      <a:r>
                        <a:rPr lang="de-DE" sz="1600" baseline="0" dirty="0" smtClean="0">
                          <a:latin typeface="Arial" panose="020B0604020202020204" pitchFamily="34" charset="0"/>
                          <a:cs typeface="Arial" panose="020B0604020202020204" pitchFamily="34" charset="0"/>
                        </a:rPr>
                        <a:t> </a:t>
                      </a:r>
                      <a:r>
                        <a:rPr lang="de-DE" sz="1600" baseline="0" dirty="0" err="1" smtClean="0">
                          <a:latin typeface="Arial" panose="020B0604020202020204" pitchFamily="34" charset="0"/>
                          <a:cs typeface="Arial" panose="020B0604020202020204" pitchFamily="34" charset="0"/>
                        </a:rPr>
                        <a:t>Komm.One</a:t>
                      </a:r>
                      <a:r>
                        <a:rPr lang="de-DE" sz="1600" baseline="0" dirty="0" smtClean="0">
                          <a:latin typeface="Arial" panose="020B0604020202020204" pitchFamily="34" charset="0"/>
                          <a:cs typeface="Arial" panose="020B0604020202020204" pitchFamily="34" charset="0"/>
                        </a:rPr>
                        <a:t> melden (Performance)</a:t>
                      </a:r>
                      <a:endParaRPr lang="de-DE" sz="1600" dirty="0">
                        <a:latin typeface="Arial" panose="020B0604020202020204" pitchFamily="34" charset="0"/>
                        <a:cs typeface="Arial" panose="020B0604020202020204" pitchFamily="34" charset="0"/>
                      </a:endParaRPr>
                    </a:p>
                  </a:txBody>
                  <a:tcPr/>
                </a:tc>
                <a:tc>
                  <a:txBody>
                    <a:bodyPr/>
                    <a:lstStyle/>
                    <a:p>
                      <a:r>
                        <a:rPr lang="de-DE" sz="1600" dirty="0" smtClean="0">
                          <a:latin typeface="Arial" panose="020B0604020202020204" pitchFamily="34" charset="0"/>
                          <a:cs typeface="Arial" panose="020B0604020202020204" pitchFamily="34" charset="0"/>
                        </a:rPr>
                        <a:t>erledigt</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43817540"/>
                  </a:ext>
                </a:extLst>
              </a:tr>
              <a:tr h="659611">
                <a:tc>
                  <a:txBody>
                    <a:bodyPr/>
                    <a:lstStyle/>
                    <a:p>
                      <a:r>
                        <a:rPr lang="de-DE" sz="1600" dirty="0" smtClean="0">
                          <a:solidFill>
                            <a:schemeClr val="tx1"/>
                          </a:solidFill>
                          <a:latin typeface="Arial" panose="020B0604020202020204" pitchFamily="34" charset="0"/>
                          <a:cs typeface="Arial" panose="020B0604020202020204" pitchFamily="34" charset="0"/>
                        </a:rPr>
                        <a:t>Probleme service.bw</a:t>
                      </a:r>
                      <a:r>
                        <a:rPr lang="de-DE" sz="1600" baseline="0" dirty="0" smtClean="0">
                          <a:solidFill>
                            <a:schemeClr val="tx1"/>
                          </a:solidFill>
                          <a:latin typeface="Arial" panose="020B0604020202020204" pitchFamily="34" charset="0"/>
                          <a:cs typeface="Arial" panose="020B0604020202020204" pitchFamily="34" charset="0"/>
                        </a:rPr>
                        <a:t> an BIT.BW/Innenministerium melden (Performance + Kommunikation)</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r>
                        <a:rPr lang="de-DE" sz="1600" dirty="0" smtClean="0">
                          <a:solidFill>
                            <a:schemeClr val="tx1"/>
                          </a:solidFill>
                          <a:latin typeface="Arial" panose="020B0604020202020204" pitchFamily="34" charset="0"/>
                          <a:cs typeface="Arial" panose="020B0604020202020204" pitchFamily="34" charset="0"/>
                        </a:rPr>
                        <a:t>erledigt</a:t>
                      </a:r>
                      <a:endParaRPr lang="de-DE"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4161419"/>
                  </a:ext>
                </a:extLst>
              </a:tr>
              <a:tr h="355900">
                <a:tc>
                  <a:txBody>
                    <a:bodyPr/>
                    <a:lstStyle/>
                    <a:p>
                      <a:r>
                        <a:rPr lang="de-DE" sz="1600" dirty="0" smtClean="0">
                          <a:solidFill>
                            <a:schemeClr val="tx1"/>
                          </a:solidFill>
                          <a:latin typeface="Arial" panose="020B0604020202020204" pitchFamily="34" charset="0"/>
                          <a:cs typeface="Arial" panose="020B0604020202020204" pitchFamily="34" charset="0"/>
                        </a:rPr>
                        <a:t>„Echtzeitampel“ für</a:t>
                      </a:r>
                      <a:r>
                        <a:rPr lang="de-DE" sz="1600" baseline="0" dirty="0" smtClean="0">
                          <a:solidFill>
                            <a:schemeClr val="tx1"/>
                          </a:solidFill>
                          <a:latin typeface="Arial" panose="020B0604020202020204" pitchFamily="34" charset="0"/>
                          <a:cs typeface="Arial" panose="020B0604020202020204" pitchFamily="34" charset="0"/>
                        </a:rPr>
                        <a:t> Besuchersteuerung (Go-Live 09/2022) + Werbemaßnahmen erfolgt</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r>
                        <a:rPr lang="de-DE" sz="1600" dirty="0" smtClean="0">
                          <a:solidFill>
                            <a:schemeClr val="tx1"/>
                          </a:solidFill>
                          <a:latin typeface="Arial" panose="020B0604020202020204" pitchFamily="34" charset="0"/>
                          <a:cs typeface="Arial" panose="020B0604020202020204" pitchFamily="34" charset="0"/>
                        </a:rPr>
                        <a:t>erledigt</a:t>
                      </a:r>
                      <a:endParaRPr lang="de-DE"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0705040"/>
                  </a:ext>
                </a:extLst>
              </a:tr>
              <a:tr h="572200">
                <a:tc>
                  <a:txBody>
                    <a:bodyPr/>
                    <a:lstStyle/>
                    <a:p>
                      <a:r>
                        <a:rPr lang="de-DE" sz="1600" dirty="0" smtClean="0">
                          <a:solidFill>
                            <a:schemeClr val="tx1"/>
                          </a:solidFill>
                          <a:latin typeface="Arial" panose="020B0604020202020204" pitchFamily="34" charset="0"/>
                          <a:cs typeface="Arial" panose="020B0604020202020204" pitchFamily="34" charset="0"/>
                        </a:rPr>
                        <a:t>Vorbereitung</a:t>
                      </a:r>
                      <a:r>
                        <a:rPr lang="de-DE" sz="1600" baseline="0" dirty="0" smtClean="0">
                          <a:solidFill>
                            <a:schemeClr val="tx1"/>
                          </a:solidFill>
                          <a:latin typeface="Arial" panose="020B0604020202020204" pitchFamily="34" charset="0"/>
                          <a:cs typeface="Arial" panose="020B0604020202020204" pitchFamily="34" charset="0"/>
                        </a:rPr>
                        <a:t> Videoberatung (Abstimmung DO.IT und </a:t>
                      </a:r>
                      <a:r>
                        <a:rPr lang="de-DE" sz="1600" baseline="0" dirty="0" err="1" smtClean="0">
                          <a:solidFill>
                            <a:schemeClr val="tx1"/>
                          </a:solidFill>
                          <a:latin typeface="Arial" panose="020B0604020202020204" pitchFamily="34" charset="0"/>
                          <a:cs typeface="Arial" panose="020B0604020202020204" pitchFamily="34" charset="0"/>
                        </a:rPr>
                        <a:t>AföO</a:t>
                      </a:r>
                      <a:r>
                        <a:rPr lang="de-DE" sz="1600" baseline="0" dirty="0" smtClean="0">
                          <a:solidFill>
                            <a:schemeClr val="tx1"/>
                          </a:solidFill>
                          <a:latin typeface="Arial" panose="020B0604020202020204" pitchFamily="34" charset="0"/>
                          <a:cs typeface="Arial" panose="020B0604020202020204" pitchFamily="34" charset="0"/>
                        </a:rPr>
                        <a:t> läuft – Proof </a:t>
                      </a:r>
                      <a:r>
                        <a:rPr lang="de-DE" sz="1600" baseline="0" dirty="0" err="1" smtClean="0">
                          <a:solidFill>
                            <a:schemeClr val="tx1"/>
                          </a:solidFill>
                          <a:latin typeface="Arial" panose="020B0604020202020204" pitchFamily="34" charset="0"/>
                          <a:cs typeface="Arial" panose="020B0604020202020204" pitchFamily="34" charset="0"/>
                        </a:rPr>
                        <a:t>of</a:t>
                      </a:r>
                      <a:r>
                        <a:rPr lang="de-DE" sz="1600" baseline="0" dirty="0" smtClean="0">
                          <a:solidFill>
                            <a:schemeClr val="tx1"/>
                          </a:solidFill>
                          <a:latin typeface="Arial" panose="020B0604020202020204" pitchFamily="34" charset="0"/>
                          <a:cs typeface="Arial" panose="020B0604020202020204" pitchFamily="34" charset="0"/>
                        </a:rPr>
                        <a:t> </a:t>
                      </a:r>
                      <a:r>
                        <a:rPr lang="de-DE" sz="1600" baseline="0" dirty="0" err="1" smtClean="0">
                          <a:solidFill>
                            <a:schemeClr val="tx1"/>
                          </a:solidFill>
                          <a:latin typeface="Arial" panose="020B0604020202020204" pitchFamily="34" charset="0"/>
                          <a:cs typeface="Arial" panose="020B0604020202020204" pitchFamily="34" charset="0"/>
                        </a:rPr>
                        <a:t>Concept</a:t>
                      </a:r>
                      <a:r>
                        <a:rPr lang="de-DE" sz="1600" baseline="0" dirty="0" smtClean="0">
                          <a:solidFill>
                            <a:schemeClr val="tx1"/>
                          </a:solidFill>
                          <a:latin typeface="Arial" panose="020B0604020202020204" pitchFamily="34" charset="0"/>
                          <a:cs typeface="Arial" panose="020B0604020202020204" pitchFamily="34" charset="0"/>
                        </a:rPr>
                        <a:t> über 12 Monate für 2023 (europaweite Ausschreibung wird vorbereitet durch </a:t>
                      </a:r>
                      <a:r>
                        <a:rPr lang="de-DE" sz="1600" baseline="0" dirty="0" err="1" smtClean="0">
                          <a:solidFill>
                            <a:schemeClr val="tx1"/>
                          </a:solidFill>
                          <a:latin typeface="Arial" panose="020B0604020202020204" pitchFamily="34" charset="0"/>
                          <a:cs typeface="Arial" panose="020B0604020202020204" pitchFamily="34" charset="0"/>
                        </a:rPr>
                        <a:t>Komm.One</a:t>
                      </a:r>
                      <a:r>
                        <a:rPr lang="de-DE" sz="1600" baseline="0" dirty="0" smtClean="0">
                          <a:solidFill>
                            <a:schemeClr val="tx1"/>
                          </a:solidFill>
                          <a:latin typeface="Arial" panose="020B0604020202020204" pitchFamily="34" charset="0"/>
                          <a:cs typeface="Arial" panose="020B0604020202020204" pitchFamily="34" charset="0"/>
                        </a:rPr>
                        <a:t>)</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r>
                        <a:rPr lang="de-DE" sz="1600" dirty="0" smtClean="0">
                          <a:solidFill>
                            <a:schemeClr val="tx1"/>
                          </a:solidFill>
                          <a:latin typeface="Arial" panose="020B0604020202020204" pitchFamily="34" charset="0"/>
                          <a:cs typeface="Arial" panose="020B0604020202020204" pitchFamily="34" charset="0"/>
                        </a:rPr>
                        <a:t>in Bearbeitung</a:t>
                      </a:r>
                      <a:endParaRPr lang="de-DE"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098023"/>
                  </a:ext>
                </a:extLst>
              </a:tr>
              <a:tr h="355900">
                <a:tc>
                  <a:txBody>
                    <a:bodyPr/>
                    <a:lstStyle/>
                    <a:p>
                      <a:r>
                        <a:rPr lang="de-DE" sz="1600" dirty="0" smtClean="0">
                          <a:solidFill>
                            <a:schemeClr val="tx1"/>
                          </a:solidFill>
                          <a:latin typeface="Arial" panose="020B0604020202020204" pitchFamily="34" charset="0"/>
                          <a:cs typeface="Arial" panose="020B0604020202020204" pitchFamily="34" charset="0"/>
                        </a:rPr>
                        <a:t>W-LAN</a:t>
                      </a:r>
                      <a:r>
                        <a:rPr lang="de-DE" sz="1600" baseline="0" dirty="0" smtClean="0">
                          <a:solidFill>
                            <a:schemeClr val="tx1"/>
                          </a:solidFill>
                          <a:latin typeface="Arial" panose="020B0604020202020204" pitchFamily="34" charset="0"/>
                          <a:cs typeface="Arial" panose="020B0604020202020204" pitchFamily="34" charset="0"/>
                        </a:rPr>
                        <a:t> für Besucher*innen (Ausbau erfolgt)</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r>
                        <a:rPr lang="de-DE" sz="1600" dirty="0" smtClean="0">
                          <a:solidFill>
                            <a:schemeClr val="tx1"/>
                          </a:solidFill>
                          <a:latin typeface="Arial" panose="020B0604020202020204" pitchFamily="34" charset="0"/>
                          <a:cs typeface="Arial" panose="020B0604020202020204" pitchFamily="34" charset="0"/>
                        </a:rPr>
                        <a:t>erledigt</a:t>
                      </a:r>
                      <a:endParaRPr lang="de-DE"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18389063"/>
                  </a:ext>
                </a:extLst>
              </a:tr>
              <a:tr h="572200">
                <a:tc>
                  <a:txBody>
                    <a:bodyPr/>
                    <a:lstStyle/>
                    <a:p>
                      <a:r>
                        <a:rPr lang="de-DE" sz="1600" dirty="0" smtClean="0">
                          <a:solidFill>
                            <a:schemeClr val="tx1"/>
                          </a:solidFill>
                          <a:latin typeface="Arial" panose="020B0604020202020204" pitchFamily="34" charset="0"/>
                          <a:cs typeface="Arial" panose="020B0604020202020204" pitchFamily="34" charset="0"/>
                        </a:rPr>
                        <a:t>Leistungen identifizieren,</a:t>
                      </a:r>
                      <a:r>
                        <a:rPr lang="de-DE" sz="1600" baseline="0" dirty="0" smtClean="0">
                          <a:solidFill>
                            <a:schemeClr val="tx1"/>
                          </a:solidFill>
                          <a:latin typeface="Arial" panose="020B0604020202020204" pitchFamily="34" charset="0"/>
                          <a:cs typeface="Arial" panose="020B0604020202020204" pitchFamily="34" charset="0"/>
                        </a:rPr>
                        <a:t> die vollständig digital angeboten werden können (laufend) </a:t>
                      </a:r>
                      <a:r>
                        <a:rPr lang="de-DE" sz="160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de-DE" sz="1600" baseline="0" dirty="0" smtClean="0">
                          <a:solidFill>
                            <a:schemeClr val="tx1"/>
                          </a:solidFill>
                          <a:latin typeface="Arial" panose="020B0604020202020204" pitchFamily="34" charset="0"/>
                          <a:cs typeface="Arial" panose="020B0604020202020204" pitchFamily="34" charset="0"/>
                        </a:rPr>
                        <a:t> </a:t>
                      </a:r>
                    </a:p>
                    <a:p>
                      <a:r>
                        <a:rPr lang="de-DE" sz="1600" baseline="0" dirty="0" smtClean="0">
                          <a:solidFill>
                            <a:schemeClr val="tx1"/>
                          </a:solidFill>
                          <a:latin typeface="Arial" panose="020B0604020202020204" pitchFamily="34" charset="0"/>
                          <a:cs typeface="Arial" panose="020B0604020202020204" pitchFamily="34" charset="0"/>
                        </a:rPr>
                        <a:t>Antragsterminals der Bundesdruckerei Pilotphase ab März/April 2023 geplant</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r>
                        <a:rPr lang="de-DE" sz="1600" dirty="0" smtClean="0">
                          <a:solidFill>
                            <a:schemeClr val="tx1"/>
                          </a:solidFill>
                          <a:latin typeface="Arial" panose="020B0604020202020204" pitchFamily="34" charset="0"/>
                          <a:cs typeface="Arial" panose="020B0604020202020204" pitchFamily="34" charset="0"/>
                        </a:rPr>
                        <a:t>in Bearbeitung</a:t>
                      </a:r>
                      <a:endParaRPr lang="de-DE"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38243"/>
                  </a:ext>
                </a:extLst>
              </a:tr>
              <a:tr h="355900">
                <a:tc>
                  <a:txBody>
                    <a:bodyPr/>
                    <a:lstStyle/>
                    <a:p>
                      <a:r>
                        <a:rPr lang="de-DE" sz="1600" dirty="0" smtClean="0">
                          <a:solidFill>
                            <a:schemeClr val="tx1"/>
                          </a:solidFill>
                          <a:latin typeface="Arial" panose="020B0604020202020204" pitchFamily="34" charset="0"/>
                          <a:cs typeface="Arial" panose="020B0604020202020204" pitchFamily="34" charset="0"/>
                        </a:rPr>
                        <a:t>Ausweitung Online-Anzeige ausgerufener Wartenummern (Rollout läuft)</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r>
                        <a:rPr lang="de-DE" sz="1600" dirty="0" smtClean="0">
                          <a:solidFill>
                            <a:schemeClr val="tx1"/>
                          </a:solidFill>
                          <a:latin typeface="Arial" panose="020B0604020202020204" pitchFamily="34" charset="0"/>
                          <a:cs typeface="Arial" panose="020B0604020202020204" pitchFamily="34" charset="0"/>
                        </a:rPr>
                        <a:t>erledigt</a:t>
                      </a:r>
                      <a:endParaRPr lang="de-DE"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74287472"/>
                  </a:ext>
                </a:extLst>
              </a:tr>
            </a:tbl>
          </a:graphicData>
        </a:graphic>
      </p:graphicFrame>
    </p:spTree>
    <p:extLst>
      <p:ext uri="{BB962C8B-B14F-4D97-AF65-F5344CB8AC3E}">
        <p14:creationId xmlns:p14="http://schemas.microsoft.com/office/powerpoint/2010/main" val="1946524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F3E961D-EF74-436B-90B9-F1DB5E2C9C95}" type="slidenum">
              <a:rPr lang="de-DE" smtClean="0">
                <a:latin typeface="Arial" pitchFamily="34" charset="0"/>
                <a:cs typeface="Arial" pitchFamily="34" charset="0"/>
              </a:rPr>
              <a:pPr/>
              <a:t>7</a:t>
            </a:fld>
            <a:endParaRPr lang="de-DE" dirty="0">
              <a:latin typeface="Arial" pitchFamily="34" charset="0"/>
              <a:cs typeface="Arial" pitchFamily="34" charset="0"/>
            </a:endParaRPr>
          </a:p>
        </p:txBody>
      </p:sp>
      <p:sp>
        <p:nvSpPr>
          <p:cNvPr id="6" name="Fußzeilenplatzhalter 5"/>
          <p:cNvSpPr>
            <a:spLocks noGrp="1"/>
          </p:cNvSpPr>
          <p:nvPr>
            <p:ph type="ftr" sz="quarter" idx="11"/>
          </p:nvPr>
        </p:nvSpPr>
        <p:spPr>
          <a:xfrm>
            <a:off x="480000" y="6372000"/>
            <a:ext cx="6720000" cy="360000"/>
          </a:xfrm>
        </p:spPr>
        <p:txBody>
          <a:bodyPr/>
          <a:lstStyle/>
          <a:p>
            <a:pPr algn="l"/>
            <a:r>
              <a:rPr lang="de-DE" dirty="0" smtClean="0">
                <a:latin typeface="Arial" pitchFamily="34" charset="0"/>
                <a:cs typeface="Arial" pitchFamily="34" charset="0"/>
              </a:rPr>
              <a:t>Landeshauptstadt Stuttgart – </a:t>
            </a:r>
            <a:r>
              <a:rPr lang="de-DE" dirty="0" smtClean="0"/>
              <a:t>DO.IT – Organisationsstrategie und -entwicklung</a:t>
            </a:r>
            <a:endParaRPr lang="de-DE" dirty="0">
              <a:latin typeface="Arial" pitchFamily="34" charset="0"/>
              <a:cs typeface="Arial" pitchFamily="34" charset="0"/>
            </a:endParaRPr>
          </a:p>
        </p:txBody>
      </p:sp>
      <p:sp>
        <p:nvSpPr>
          <p:cNvPr id="7" name="Titel 6"/>
          <p:cNvSpPr>
            <a:spLocks noGrp="1"/>
          </p:cNvSpPr>
          <p:nvPr>
            <p:ph type="ctrTitle"/>
          </p:nvPr>
        </p:nvSpPr>
        <p:spPr/>
        <p:txBody>
          <a:bodyPr/>
          <a:lstStyle/>
          <a:p>
            <a:r>
              <a:rPr lang="de-DE" dirty="0" smtClean="0"/>
              <a:t>Maßnahmen Ausländerbehörde </a:t>
            </a:r>
            <a:endParaRPr lang="de-DE" dirty="0"/>
          </a:p>
        </p:txBody>
      </p:sp>
    </p:spTree>
    <p:extLst>
      <p:ext uri="{BB962C8B-B14F-4D97-AF65-F5344CB8AC3E}">
        <p14:creationId xmlns:p14="http://schemas.microsoft.com/office/powerpoint/2010/main" val="4109114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6F3E961D-EF74-436B-90B9-F1DB5E2C9C95}" type="slidenum">
              <a:rPr lang="de-DE" smtClean="0"/>
              <a:pPr/>
              <a:t>8</a:t>
            </a:fld>
            <a:endParaRPr lang="de-DE" dirty="0"/>
          </a:p>
        </p:txBody>
      </p:sp>
      <p:sp>
        <p:nvSpPr>
          <p:cNvPr id="7" name="Titel 5"/>
          <p:cNvSpPr txBox="1">
            <a:spLocks/>
          </p:cNvSpPr>
          <p:nvPr/>
        </p:nvSpPr>
        <p:spPr>
          <a:xfrm>
            <a:off x="480000" y="352316"/>
            <a:ext cx="7447848" cy="59341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de-DE" sz="1800" b="1" dirty="0" smtClean="0"/>
              <a:t>Übersicht über wesentliche Maßnahmen Ausländerbehörde - Dashboard</a:t>
            </a:r>
            <a:endParaRPr lang="de-DE" sz="1800" b="1" dirty="0"/>
          </a:p>
        </p:txBody>
      </p:sp>
      <p:graphicFrame>
        <p:nvGraphicFramePr>
          <p:cNvPr id="2" name="Tabelle 1"/>
          <p:cNvGraphicFramePr>
            <a:graphicFrameLocks noGrp="1"/>
          </p:cNvGraphicFramePr>
          <p:nvPr>
            <p:extLst>
              <p:ext uri="{D42A27DB-BD31-4B8C-83A1-F6EECF244321}">
                <p14:modId xmlns:p14="http://schemas.microsoft.com/office/powerpoint/2010/main" val="3356802455"/>
              </p:ext>
            </p:extLst>
          </p:nvPr>
        </p:nvGraphicFramePr>
        <p:xfrm>
          <a:off x="480000" y="1268306"/>
          <a:ext cx="6136460" cy="1112520"/>
        </p:xfrm>
        <a:graphic>
          <a:graphicData uri="http://schemas.openxmlformats.org/drawingml/2006/table">
            <a:tbl>
              <a:tblPr firstRow="1" bandRow="1">
                <a:tableStyleId>{5C22544A-7EE6-4342-B048-85BDC9FD1C3A}</a:tableStyleId>
              </a:tblPr>
              <a:tblGrid>
                <a:gridCol w="4903317">
                  <a:extLst>
                    <a:ext uri="{9D8B030D-6E8A-4147-A177-3AD203B41FA5}">
                      <a16:colId xmlns:a16="http://schemas.microsoft.com/office/drawing/2014/main" val="3007108732"/>
                    </a:ext>
                  </a:extLst>
                </a:gridCol>
                <a:gridCol w="1233143">
                  <a:extLst>
                    <a:ext uri="{9D8B030D-6E8A-4147-A177-3AD203B41FA5}">
                      <a16:colId xmlns:a16="http://schemas.microsoft.com/office/drawing/2014/main" val="3381756673"/>
                    </a:ext>
                  </a:extLst>
                </a:gridCol>
              </a:tblGrid>
              <a:tr h="370840">
                <a:tc>
                  <a:txBody>
                    <a:bodyPr/>
                    <a:lstStyle/>
                    <a:p>
                      <a:r>
                        <a:rPr lang="de-DE" dirty="0" smtClean="0">
                          <a:latin typeface="Arial" panose="020B0604020202020204" pitchFamily="34" charset="0"/>
                          <a:cs typeface="Arial" panose="020B0604020202020204" pitchFamily="34" charset="0"/>
                        </a:rPr>
                        <a:t>Wesentliche Maßnahmen insgesamt</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21</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9629138"/>
                  </a:ext>
                </a:extLst>
              </a:tr>
              <a:tr h="370840">
                <a:tc>
                  <a:txBody>
                    <a:bodyPr/>
                    <a:lstStyle/>
                    <a:p>
                      <a:r>
                        <a:rPr lang="de-DE" dirty="0" smtClean="0">
                          <a:latin typeface="Arial" panose="020B0604020202020204" pitchFamily="34" charset="0"/>
                          <a:cs typeface="Arial" panose="020B0604020202020204" pitchFamily="34" charset="0"/>
                        </a:rPr>
                        <a:t>davon</a:t>
                      </a:r>
                      <a:r>
                        <a:rPr lang="de-DE" baseline="0" dirty="0" smtClean="0">
                          <a:latin typeface="Arial" panose="020B0604020202020204" pitchFamily="34" charset="0"/>
                          <a:cs typeface="Arial" panose="020B0604020202020204" pitchFamily="34" charset="0"/>
                        </a:rPr>
                        <a:t> erledigte Maßnahmen</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8983145"/>
                  </a:ext>
                </a:extLst>
              </a:tr>
              <a:tr h="370840">
                <a:tc>
                  <a:txBody>
                    <a:bodyPr/>
                    <a:lstStyle/>
                    <a:p>
                      <a:r>
                        <a:rPr lang="de-DE" dirty="0" smtClean="0">
                          <a:latin typeface="Arial" panose="020B0604020202020204" pitchFamily="34" charset="0"/>
                          <a:cs typeface="Arial" panose="020B0604020202020204" pitchFamily="34" charset="0"/>
                        </a:rPr>
                        <a:t>davon Maßnahmen in Bearbeitung</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11</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7241666"/>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4286718016"/>
              </p:ext>
            </p:extLst>
          </p:nvPr>
        </p:nvGraphicFramePr>
        <p:xfrm>
          <a:off x="479999" y="3295226"/>
          <a:ext cx="9552521" cy="1854200"/>
        </p:xfrm>
        <a:graphic>
          <a:graphicData uri="http://schemas.openxmlformats.org/drawingml/2006/table">
            <a:tbl>
              <a:tblPr firstRow="1" bandRow="1">
                <a:tableStyleId>{5C22544A-7EE6-4342-B048-85BDC9FD1C3A}</a:tableStyleId>
              </a:tblPr>
              <a:tblGrid>
                <a:gridCol w="5111326">
                  <a:extLst>
                    <a:ext uri="{9D8B030D-6E8A-4147-A177-3AD203B41FA5}">
                      <a16:colId xmlns:a16="http://schemas.microsoft.com/office/drawing/2014/main" val="3007108732"/>
                    </a:ext>
                  </a:extLst>
                </a:gridCol>
                <a:gridCol w="1218489">
                  <a:extLst>
                    <a:ext uri="{9D8B030D-6E8A-4147-A177-3AD203B41FA5}">
                      <a16:colId xmlns:a16="http://schemas.microsoft.com/office/drawing/2014/main" val="3381756673"/>
                    </a:ext>
                  </a:extLst>
                </a:gridCol>
                <a:gridCol w="1242893">
                  <a:extLst>
                    <a:ext uri="{9D8B030D-6E8A-4147-A177-3AD203B41FA5}">
                      <a16:colId xmlns:a16="http://schemas.microsoft.com/office/drawing/2014/main" val="2247782430"/>
                    </a:ext>
                  </a:extLst>
                </a:gridCol>
                <a:gridCol w="1979813">
                  <a:extLst>
                    <a:ext uri="{9D8B030D-6E8A-4147-A177-3AD203B41FA5}">
                      <a16:colId xmlns:a16="http://schemas.microsoft.com/office/drawing/2014/main" val="795196981"/>
                    </a:ext>
                  </a:extLst>
                </a:gridCol>
              </a:tblGrid>
              <a:tr h="370840">
                <a:tc>
                  <a:txBody>
                    <a:bodyPr/>
                    <a:lstStyle/>
                    <a:p>
                      <a:r>
                        <a:rPr lang="de-DE" dirty="0" smtClean="0">
                          <a:latin typeface="Arial" panose="020B0604020202020204" pitchFamily="34" charset="0"/>
                          <a:cs typeface="Arial" panose="020B0604020202020204" pitchFamily="34" charset="0"/>
                        </a:rPr>
                        <a:t>Wesentliche Maßnahmen insgesamt</a:t>
                      </a:r>
                      <a:endParaRPr lang="de-DE" dirty="0">
                        <a:latin typeface="Arial" panose="020B0604020202020204" pitchFamily="34" charset="0"/>
                        <a:cs typeface="Arial" panose="020B0604020202020204" pitchFamily="34" charset="0"/>
                      </a:endParaRPr>
                    </a:p>
                  </a:txBody>
                  <a:tcPr/>
                </a:tc>
                <a:tc gridSpan="3">
                  <a:txBody>
                    <a:bodyPr/>
                    <a:lstStyle/>
                    <a:p>
                      <a:pPr algn="ctr"/>
                      <a:r>
                        <a:rPr lang="de-DE" dirty="0" smtClean="0">
                          <a:latin typeface="Arial" panose="020B0604020202020204" pitchFamily="34" charset="0"/>
                          <a:cs typeface="Arial" panose="020B0604020202020204" pitchFamily="34" charset="0"/>
                        </a:rPr>
                        <a:t>21</a:t>
                      </a:r>
                      <a:endParaRPr lang="de-DE" dirty="0">
                        <a:latin typeface="Arial" panose="020B0604020202020204" pitchFamily="34" charset="0"/>
                        <a:cs typeface="Arial" panose="020B0604020202020204" pitchFamily="34" charset="0"/>
                      </a:endParaRPr>
                    </a:p>
                  </a:txBody>
                  <a:tcPr/>
                </a:tc>
                <a:tc hMerge="1">
                  <a:txBody>
                    <a:bodyPr/>
                    <a:lstStyle/>
                    <a:p>
                      <a:pPr algn="ctr"/>
                      <a:endParaRPr lang="de-DE" dirty="0">
                        <a:latin typeface="Arial" panose="020B0604020202020204" pitchFamily="34" charset="0"/>
                        <a:cs typeface="Arial" panose="020B0604020202020204" pitchFamily="34" charset="0"/>
                      </a:endParaRPr>
                    </a:p>
                  </a:txBody>
                  <a:tcPr/>
                </a:tc>
                <a:tc hMerge="1">
                  <a:txBody>
                    <a:bodyPr/>
                    <a:lstStyle/>
                    <a:p>
                      <a:pPr algn="ct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9629138"/>
                  </a:ext>
                </a:extLst>
              </a:tr>
              <a:tr h="370840">
                <a:tc>
                  <a:txBody>
                    <a:bodyPr/>
                    <a:lstStyle/>
                    <a:p>
                      <a:r>
                        <a:rPr lang="de-DE" b="1" dirty="0" smtClean="0">
                          <a:latin typeface="Arial" panose="020B0604020202020204" pitchFamily="34" charset="0"/>
                          <a:cs typeface="Arial" panose="020B0604020202020204" pitchFamily="34" charset="0"/>
                        </a:rPr>
                        <a:t>nach</a:t>
                      </a:r>
                      <a:r>
                        <a:rPr lang="de-DE" b="1" baseline="0" dirty="0" smtClean="0">
                          <a:latin typeface="Arial" panose="020B0604020202020204" pitchFamily="34" charset="0"/>
                          <a:cs typeface="Arial" panose="020B0604020202020204" pitchFamily="34" charset="0"/>
                        </a:rPr>
                        <a:t> Themenbereichen</a:t>
                      </a:r>
                      <a:endParaRPr lang="de-DE" b="1" dirty="0">
                        <a:latin typeface="Arial" panose="020B0604020202020204" pitchFamily="34" charset="0"/>
                        <a:cs typeface="Arial" panose="020B0604020202020204" pitchFamily="34" charset="0"/>
                      </a:endParaRPr>
                    </a:p>
                  </a:txBody>
                  <a:tcPr/>
                </a:tc>
                <a:tc>
                  <a:txBody>
                    <a:bodyPr/>
                    <a:lstStyle/>
                    <a:p>
                      <a:pPr algn="ctr"/>
                      <a:r>
                        <a:rPr lang="de-DE" b="1" dirty="0" smtClean="0">
                          <a:latin typeface="Arial" panose="020B0604020202020204" pitchFamily="34" charset="0"/>
                          <a:cs typeface="Arial" panose="020B0604020202020204" pitchFamily="34" charset="0"/>
                        </a:rPr>
                        <a:t>gesamt</a:t>
                      </a:r>
                      <a:endParaRPr lang="de-DE" b="1" dirty="0">
                        <a:latin typeface="Arial" panose="020B0604020202020204" pitchFamily="34" charset="0"/>
                        <a:cs typeface="Arial" panose="020B0604020202020204" pitchFamily="34" charset="0"/>
                      </a:endParaRPr>
                    </a:p>
                  </a:txBody>
                  <a:tcPr/>
                </a:tc>
                <a:tc>
                  <a:txBody>
                    <a:bodyPr/>
                    <a:lstStyle/>
                    <a:p>
                      <a:pPr algn="ctr"/>
                      <a:r>
                        <a:rPr lang="de-DE" b="1" dirty="0" smtClean="0">
                          <a:latin typeface="Arial" panose="020B0604020202020204" pitchFamily="34" charset="0"/>
                          <a:cs typeface="Arial" panose="020B0604020202020204" pitchFamily="34" charset="0"/>
                        </a:rPr>
                        <a:t>erledigt</a:t>
                      </a:r>
                      <a:endParaRPr lang="de-DE" b="1" dirty="0">
                        <a:latin typeface="Arial" panose="020B0604020202020204" pitchFamily="34" charset="0"/>
                        <a:cs typeface="Arial" panose="020B0604020202020204" pitchFamily="34" charset="0"/>
                      </a:endParaRPr>
                    </a:p>
                  </a:txBody>
                  <a:tcPr/>
                </a:tc>
                <a:tc>
                  <a:txBody>
                    <a:bodyPr/>
                    <a:lstStyle/>
                    <a:p>
                      <a:pPr algn="ctr"/>
                      <a:r>
                        <a:rPr lang="de-DE" b="1" dirty="0" smtClean="0">
                          <a:latin typeface="Arial" panose="020B0604020202020204" pitchFamily="34" charset="0"/>
                          <a:cs typeface="Arial" panose="020B0604020202020204" pitchFamily="34" charset="0"/>
                        </a:rPr>
                        <a:t>in Bearbeitung</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8983145"/>
                  </a:ext>
                </a:extLst>
              </a:tr>
              <a:tr h="370840">
                <a:tc>
                  <a:txBody>
                    <a:bodyPr/>
                    <a:lstStyle/>
                    <a:p>
                      <a:r>
                        <a:rPr lang="de-DE" dirty="0" smtClean="0">
                          <a:latin typeface="Arial" panose="020B0604020202020204" pitchFamily="34" charset="0"/>
                          <a:cs typeface="Arial" panose="020B0604020202020204" pitchFamily="34" charset="0"/>
                        </a:rPr>
                        <a:t>Personal</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5</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7241666"/>
                  </a:ext>
                </a:extLst>
              </a:tr>
              <a:tr h="370840">
                <a:tc>
                  <a:txBody>
                    <a:bodyPr/>
                    <a:lstStyle/>
                    <a:p>
                      <a:r>
                        <a:rPr lang="de-DE" dirty="0" smtClean="0">
                          <a:latin typeface="Arial" panose="020B0604020202020204" pitchFamily="34" charset="0"/>
                          <a:cs typeface="Arial" panose="020B0604020202020204" pitchFamily="34" charset="0"/>
                        </a:rPr>
                        <a:t>Organisation</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42405689"/>
                  </a:ext>
                </a:extLst>
              </a:tr>
              <a:tr h="370840">
                <a:tc>
                  <a:txBody>
                    <a:bodyPr/>
                    <a:lstStyle/>
                    <a:p>
                      <a:r>
                        <a:rPr lang="de-DE" dirty="0" smtClean="0">
                          <a:latin typeface="Arial" panose="020B0604020202020204" pitchFamily="34" charset="0"/>
                          <a:cs typeface="Arial" panose="020B0604020202020204" pitchFamily="34" charset="0"/>
                        </a:rPr>
                        <a:t>Digitalisierung</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7</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3</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123692"/>
                  </a:ext>
                </a:extLst>
              </a:tr>
            </a:tbl>
          </a:graphicData>
        </a:graphic>
      </p:graphicFrame>
      <p:sp>
        <p:nvSpPr>
          <p:cNvPr id="8" name="Fußzeilenplatzhalter 5"/>
          <p:cNvSpPr>
            <a:spLocks noGrp="1"/>
          </p:cNvSpPr>
          <p:nvPr>
            <p:ph type="ftr" sz="quarter" idx="11"/>
          </p:nvPr>
        </p:nvSpPr>
        <p:spPr>
          <a:xfrm>
            <a:off x="480000" y="6372000"/>
            <a:ext cx="6720000" cy="360000"/>
          </a:xfrm>
        </p:spPr>
        <p:txBody>
          <a:bodyPr/>
          <a:lstStyle/>
          <a:p>
            <a:pPr algn="l"/>
            <a:r>
              <a:rPr lang="de-DE" dirty="0" smtClean="0">
                <a:latin typeface="Arial" pitchFamily="34" charset="0"/>
                <a:cs typeface="Arial" pitchFamily="34" charset="0"/>
              </a:rPr>
              <a:t>Landeshauptstadt Stuttgart – </a:t>
            </a:r>
            <a:r>
              <a:rPr lang="de-DE" dirty="0" smtClean="0"/>
              <a:t>DO.IT – Organisationsstrategie und -entwicklung</a:t>
            </a:r>
            <a:endParaRPr lang="de-DE" dirty="0">
              <a:latin typeface="Arial" pitchFamily="34" charset="0"/>
              <a:cs typeface="Arial" pitchFamily="34" charset="0"/>
            </a:endParaRPr>
          </a:p>
        </p:txBody>
      </p:sp>
    </p:spTree>
    <p:extLst>
      <p:ext uri="{BB962C8B-B14F-4D97-AF65-F5344CB8AC3E}">
        <p14:creationId xmlns:p14="http://schemas.microsoft.com/office/powerpoint/2010/main" val="2277061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6F3E961D-EF74-436B-90B9-F1DB5E2C9C95}" type="slidenum">
              <a:rPr lang="de-DE" smtClean="0"/>
              <a:pPr/>
              <a:t>9</a:t>
            </a:fld>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3535862710"/>
              </p:ext>
            </p:extLst>
          </p:nvPr>
        </p:nvGraphicFramePr>
        <p:xfrm>
          <a:off x="548425" y="798531"/>
          <a:ext cx="11067575" cy="5438849"/>
        </p:xfrm>
        <a:graphic>
          <a:graphicData uri="http://schemas.openxmlformats.org/drawingml/2006/table">
            <a:tbl>
              <a:tblPr firstRow="1" bandRow="1">
                <a:tableStyleId>{5C22544A-7EE6-4342-B048-85BDC9FD1C3A}</a:tableStyleId>
              </a:tblPr>
              <a:tblGrid>
                <a:gridCol w="7345449">
                  <a:extLst>
                    <a:ext uri="{9D8B030D-6E8A-4147-A177-3AD203B41FA5}">
                      <a16:colId xmlns:a16="http://schemas.microsoft.com/office/drawing/2014/main" val="86201742"/>
                    </a:ext>
                  </a:extLst>
                </a:gridCol>
                <a:gridCol w="3722126">
                  <a:extLst>
                    <a:ext uri="{9D8B030D-6E8A-4147-A177-3AD203B41FA5}">
                      <a16:colId xmlns:a16="http://schemas.microsoft.com/office/drawing/2014/main" val="1805554921"/>
                    </a:ext>
                  </a:extLst>
                </a:gridCol>
              </a:tblGrid>
              <a:tr h="353769">
                <a:tc>
                  <a:txBody>
                    <a:bodyPr/>
                    <a:lstStyle/>
                    <a:p>
                      <a:r>
                        <a:rPr lang="de-DE" sz="1400" dirty="0" smtClean="0">
                          <a:latin typeface="Arial" panose="020B0604020202020204" pitchFamily="34" charset="0"/>
                          <a:cs typeface="Arial" panose="020B0604020202020204" pitchFamily="34" charset="0"/>
                        </a:rPr>
                        <a:t>Maßnahme</a:t>
                      </a:r>
                      <a:endParaRPr lang="de-DE" sz="1400" dirty="0">
                        <a:latin typeface="Arial" panose="020B0604020202020204" pitchFamily="34" charset="0"/>
                        <a:cs typeface="Arial" panose="020B0604020202020204" pitchFamily="34" charset="0"/>
                      </a:endParaRPr>
                    </a:p>
                  </a:txBody>
                  <a:tcPr anchor="ctr"/>
                </a:tc>
                <a:tc>
                  <a:txBody>
                    <a:bodyPr/>
                    <a:lstStyle/>
                    <a:p>
                      <a:r>
                        <a:rPr lang="de-DE" sz="1400" dirty="0" smtClean="0">
                          <a:latin typeface="Arial" panose="020B0604020202020204" pitchFamily="34" charset="0"/>
                          <a:cs typeface="Arial" panose="020B0604020202020204" pitchFamily="34" charset="0"/>
                        </a:rPr>
                        <a:t>Status</a:t>
                      </a:r>
                      <a:endParaRPr lang="de-D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33337694"/>
                  </a:ext>
                </a:extLst>
              </a:tr>
              <a:tr h="370840">
                <a:tc>
                  <a:txBody>
                    <a:bodyPr/>
                    <a:lstStyle/>
                    <a:p>
                      <a:r>
                        <a:rPr lang="de-DE" sz="1400" dirty="0" smtClean="0">
                          <a:solidFill>
                            <a:schemeClr val="tx1"/>
                          </a:solidFill>
                          <a:latin typeface="Arial" panose="020B0604020202020204" pitchFamily="34" charset="0"/>
                          <a:cs typeface="Arial" panose="020B0604020202020204" pitchFamily="34" charset="0"/>
                        </a:rPr>
                        <a:t>Einsatz von Aushilfen (aus „verwaltungsfernen Berufen“ oder über Personaldienstleister)</a:t>
                      </a:r>
                    </a:p>
                  </a:txBody>
                  <a:tcPr/>
                </a:tc>
                <a:tc>
                  <a:txBody>
                    <a:bodyPr/>
                    <a:lstStyle/>
                    <a:p>
                      <a:pPr marL="0" indent="0">
                        <a:buFont typeface="+mj-lt"/>
                        <a:buNone/>
                      </a:pPr>
                      <a:r>
                        <a:rPr lang="de-DE" sz="1400" dirty="0" smtClean="0">
                          <a:solidFill>
                            <a:schemeClr val="tx1"/>
                          </a:solidFill>
                          <a:latin typeface="Arial" panose="020B0604020202020204" pitchFamily="34" charset="0"/>
                          <a:cs typeface="Arial" panose="020B0604020202020204" pitchFamily="34" charset="0"/>
                        </a:rPr>
                        <a:t>in Bearbeitung</a:t>
                      </a:r>
                    </a:p>
                  </a:txBody>
                  <a:tcPr/>
                </a:tc>
                <a:extLst>
                  <a:ext uri="{0D108BD9-81ED-4DB2-BD59-A6C34878D82A}">
                    <a16:rowId xmlns:a16="http://schemas.microsoft.com/office/drawing/2014/main" val="3776955848"/>
                  </a:ext>
                </a:extLst>
              </a:tr>
              <a:tr h="370840">
                <a:tc>
                  <a:txBody>
                    <a:bodyPr/>
                    <a:lstStyle/>
                    <a:p>
                      <a:r>
                        <a:rPr lang="de-DE" sz="1400" dirty="0" smtClean="0">
                          <a:solidFill>
                            <a:schemeClr val="tx1"/>
                          </a:solidFill>
                          <a:latin typeface="Arial" panose="020B0604020202020204" pitchFamily="34" charset="0"/>
                          <a:cs typeface="Arial" panose="020B0604020202020204" pitchFamily="34" charset="0"/>
                        </a:rPr>
                        <a:t>Gewinnung von Pandemiekräften des</a:t>
                      </a:r>
                      <a:r>
                        <a:rPr lang="de-DE" sz="1400" baseline="0" dirty="0" smtClean="0">
                          <a:solidFill>
                            <a:schemeClr val="tx1"/>
                          </a:solidFill>
                          <a:latin typeface="Arial" panose="020B0604020202020204" pitchFamily="34" charset="0"/>
                          <a:cs typeface="Arial" panose="020B0604020202020204" pitchFamily="34" charset="0"/>
                        </a:rPr>
                        <a:t> Gesundheitsamts für die Ausländerbehörde</a:t>
                      </a:r>
                    </a:p>
                    <a:p>
                      <a:pPr marL="171450" indent="-171450">
                        <a:buFont typeface="Symbol" panose="05050102010706020507" pitchFamily="18" charset="2"/>
                        <a:buChar char="-"/>
                      </a:pPr>
                      <a:r>
                        <a:rPr lang="de-DE" sz="1400" baseline="0" dirty="0" smtClean="0">
                          <a:solidFill>
                            <a:schemeClr val="tx1"/>
                          </a:solidFill>
                          <a:latin typeface="Arial" panose="020B0604020202020204" pitchFamily="34" charset="0"/>
                          <a:cs typeface="Arial" panose="020B0604020202020204" pitchFamily="34" charset="0"/>
                        </a:rPr>
                        <a:t>Anforderungsprofile erstellt; „</a:t>
                      </a:r>
                      <a:r>
                        <a:rPr lang="de-DE" sz="1400" baseline="0" dirty="0" err="1" smtClean="0">
                          <a:solidFill>
                            <a:schemeClr val="tx1"/>
                          </a:solidFill>
                          <a:latin typeface="Arial" panose="020B0604020202020204" pitchFamily="34" charset="0"/>
                          <a:cs typeface="Arial" panose="020B0604020202020204" pitchFamily="34" charset="0"/>
                        </a:rPr>
                        <a:t>Matching</a:t>
                      </a:r>
                      <a:r>
                        <a:rPr lang="de-DE" sz="1400" baseline="0" dirty="0" smtClean="0">
                          <a:solidFill>
                            <a:schemeClr val="tx1"/>
                          </a:solidFill>
                          <a:latin typeface="Arial" panose="020B0604020202020204" pitchFamily="34" charset="0"/>
                          <a:cs typeface="Arial" panose="020B0604020202020204" pitchFamily="34" charset="0"/>
                        </a:rPr>
                        <a:t>-Prozess“ ist erfolgt, </a:t>
                      </a:r>
                      <a:r>
                        <a:rPr lang="de-DE" sz="1400" baseline="0" dirty="0" smtClean="0">
                          <a:solidFill>
                            <a:schemeClr val="tx1"/>
                          </a:solidFill>
                          <a:latin typeface="Arial" panose="020B0604020202020204" pitchFamily="34" charset="0"/>
                          <a:cs typeface="Arial" panose="020B0604020202020204" pitchFamily="34" charset="0"/>
                        </a:rPr>
                        <a:t>Speed-Datings zur Personalauswahl Ende März 2023) </a:t>
                      </a:r>
                    </a:p>
                    <a:p>
                      <a:pPr marL="171450" indent="-171450">
                        <a:buFont typeface="Symbol" panose="05050102010706020507" pitchFamily="18" charset="2"/>
                        <a:buChar char="-"/>
                      </a:pPr>
                      <a:r>
                        <a:rPr lang="de-DE" sz="1400" baseline="0" dirty="0" smtClean="0">
                          <a:solidFill>
                            <a:schemeClr val="tx1"/>
                          </a:solidFill>
                          <a:latin typeface="Arial" panose="020B0604020202020204" pitchFamily="34" charset="0"/>
                          <a:cs typeface="Arial" panose="020B0604020202020204" pitchFamily="34" charset="0"/>
                        </a:rPr>
                        <a:t>zeitgleich </a:t>
                      </a:r>
                      <a:r>
                        <a:rPr lang="de-DE" sz="1400" baseline="0" dirty="0" smtClean="0">
                          <a:solidFill>
                            <a:schemeClr val="tx1"/>
                          </a:solidFill>
                          <a:latin typeface="Arial" panose="020B0604020202020204" pitchFamily="34" charset="0"/>
                          <a:cs typeface="Arial" panose="020B0604020202020204" pitchFamily="34" charset="0"/>
                        </a:rPr>
                        <a:t>Gespräche mit Statistischem Amt (Zensuskräfte/Wahlhelfer); aus Arbeitgeberpool </a:t>
                      </a:r>
                      <a:r>
                        <a:rPr lang="de-DE" sz="1400" baseline="0" dirty="0" err="1" smtClean="0">
                          <a:solidFill>
                            <a:schemeClr val="tx1"/>
                          </a:solidFill>
                          <a:latin typeface="Arial" panose="020B0604020202020204" pitchFamily="34" charset="0"/>
                          <a:cs typeface="Arial" panose="020B0604020202020204" pitchFamily="34" charset="0"/>
                        </a:rPr>
                        <a:t>JobCenter</a:t>
                      </a:r>
                      <a:r>
                        <a:rPr lang="de-DE" sz="1400" baseline="0" dirty="0" smtClean="0">
                          <a:solidFill>
                            <a:schemeClr val="tx1"/>
                          </a:solidFill>
                          <a:latin typeface="Arial" panose="020B0604020202020204" pitchFamily="34" charset="0"/>
                          <a:cs typeface="Arial" panose="020B0604020202020204" pitchFamily="34" charset="0"/>
                        </a:rPr>
                        <a:t> liegen Bewerbungen vor</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smtClean="0">
                          <a:solidFill>
                            <a:schemeClr val="tx1"/>
                          </a:solidFill>
                          <a:latin typeface="Arial" panose="020B0604020202020204" pitchFamily="34" charset="0"/>
                          <a:cs typeface="Arial" panose="020B0604020202020204" pitchFamily="34" charset="0"/>
                        </a:rPr>
                        <a:t>in Bearbeitung</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71945183"/>
                  </a:ext>
                </a:extLst>
              </a:tr>
              <a:tr h="370840">
                <a:tc>
                  <a:txBody>
                    <a:bodyPr/>
                    <a:lstStyle/>
                    <a:p>
                      <a:r>
                        <a:rPr lang="de-DE" sz="1400" baseline="0" dirty="0" smtClean="0">
                          <a:solidFill>
                            <a:schemeClr val="tx1"/>
                          </a:solidFill>
                          <a:latin typeface="Arial" panose="020B0604020202020204" pitchFamily="34" charset="0"/>
                          <a:cs typeface="Arial" panose="020B0604020202020204" pitchFamily="34" charset="0"/>
                        </a:rPr>
                        <a:t>Teamleitungen bei der ABH - Bewertungsüberprüfung</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smtClean="0">
                          <a:solidFill>
                            <a:schemeClr val="tx1"/>
                          </a:solidFill>
                          <a:latin typeface="Arial" panose="020B0604020202020204" pitchFamily="34" charset="0"/>
                          <a:cs typeface="Arial" panose="020B0604020202020204" pitchFamily="34" charset="0"/>
                        </a:rPr>
                        <a:t>in Bearbeitung</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59027805"/>
                  </a:ext>
                </a:extLst>
              </a:tr>
              <a:tr h="370840">
                <a:tc>
                  <a:txBody>
                    <a:bodyPr/>
                    <a:lstStyle/>
                    <a:p>
                      <a:r>
                        <a:rPr lang="de-DE" sz="1400" dirty="0" smtClean="0">
                          <a:solidFill>
                            <a:schemeClr val="tx1"/>
                          </a:solidFill>
                          <a:latin typeface="Arial" panose="020B0604020202020204" pitchFamily="34" charset="0"/>
                          <a:cs typeface="Arial" panose="020B0604020202020204" pitchFamily="34" charset="0"/>
                        </a:rPr>
                        <a:t>Stellen mit Schwerpunkt</a:t>
                      </a:r>
                      <a:r>
                        <a:rPr lang="de-DE" sz="1400" baseline="0" dirty="0" smtClean="0">
                          <a:solidFill>
                            <a:schemeClr val="tx1"/>
                          </a:solidFill>
                          <a:latin typeface="Arial" panose="020B0604020202020204" pitchFamily="34" charset="0"/>
                          <a:cs typeface="Arial" panose="020B0604020202020204" pitchFamily="34" charset="0"/>
                        </a:rPr>
                        <a:t> der Prüfung von Haftanträgen - Bewertungsüberprüfung</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smtClean="0">
                          <a:solidFill>
                            <a:schemeClr val="tx1"/>
                          </a:solidFill>
                          <a:latin typeface="Arial" panose="020B0604020202020204" pitchFamily="34" charset="0"/>
                          <a:cs typeface="Arial" panose="020B0604020202020204" pitchFamily="34" charset="0"/>
                        </a:rPr>
                        <a:t>in Bearbeitung</a:t>
                      </a:r>
                    </a:p>
                  </a:txBody>
                  <a:tcPr/>
                </a:tc>
                <a:extLst>
                  <a:ext uri="{0D108BD9-81ED-4DB2-BD59-A6C34878D82A}">
                    <a16:rowId xmlns:a16="http://schemas.microsoft.com/office/drawing/2014/main" val="3539273284"/>
                  </a:ext>
                </a:extLst>
              </a:tr>
              <a:tr h="370840">
                <a:tc>
                  <a:txBody>
                    <a:bodyPr/>
                    <a:lstStyle/>
                    <a:p>
                      <a:r>
                        <a:rPr lang="de-DE" sz="1400" dirty="0" smtClean="0">
                          <a:solidFill>
                            <a:schemeClr val="tx1"/>
                          </a:solidFill>
                          <a:latin typeface="Arial" panose="020B0604020202020204" pitchFamily="34" charset="0"/>
                          <a:cs typeface="Arial" panose="020B0604020202020204" pitchFamily="34" charset="0"/>
                        </a:rPr>
                        <a:t>Schaffung</a:t>
                      </a:r>
                      <a:r>
                        <a:rPr lang="de-DE" sz="1400" baseline="0" dirty="0" smtClean="0">
                          <a:solidFill>
                            <a:schemeClr val="tx1"/>
                          </a:solidFill>
                          <a:latin typeface="Arial" panose="020B0604020202020204" pitchFamily="34" charset="0"/>
                          <a:cs typeface="Arial" panose="020B0604020202020204" pitchFamily="34" charset="0"/>
                        </a:rPr>
                        <a:t> von zwei Stellen für das Thema Betrieb und Organisation bei der Ausländerbehörde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smtClean="0">
                          <a:solidFill>
                            <a:schemeClr val="tx1"/>
                          </a:solidFill>
                          <a:latin typeface="Arial" panose="020B0604020202020204" pitchFamily="34" charset="0"/>
                          <a:cs typeface="Arial" panose="020B0604020202020204" pitchFamily="34" charset="0"/>
                        </a:rPr>
                        <a:t>in Bearbeitung</a:t>
                      </a:r>
                    </a:p>
                  </a:txBody>
                  <a:tcPr/>
                </a:tc>
                <a:extLst>
                  <a:ext uri="{0D108BD9-81ED-4DB2-BD59-A6C34878D82A}">
                    <a16:rowId xmlns:a16="http://schemas.microsoft.com/office/drawing/2014/main" val="915894182"/>
                  </a:ext>
                </a:extLst>
              </a:tr>
              <a:tr h="370840">
                <a:tc>
                  <a:txBody>
                    <a:bodyPr/>
                    <a:lstStyle/>
                    <a:p>
                      <a:r>
                        <a:rPr lang="de-DE" sz="1400" dirty="0" smtClean="0">
                          <a:latin typeface="Arial" panose="020B0604020202020204" pitchFamily="34" charset="0"/>
                          <a:cs typeface="Arial" panose="020B0604020202020204" pitchFamily="34" charset="0"/>
                        </a:rPr>
                        <a:t>Auszubildende der Stadt nach Ausbildungsende für </a:t>
                      </a:r>
                      <a:r>
                        <a:rPr lang="de-DE" sz="1400" dirty="0" err="1" smtClean="0">
                          <a:latin typeface="Arial" panose="020B0604020202020204" pitchFamily="34" charset="0"/>
                          <a:cs typeface="Arial" panose="020B0604020202020204" pitchFamily="34" charset="0"/>
                        </a:rPr>
                        <a:t>AföO</a:t>
                      </a:r>
                      <a:r>
                        <a:rPr lang="de-DE" sz="1400" dirty="0" smtClean="0">
                          <a:latin typeface="Arial" panose="020B0604020202020204" pitchFamily="34" charset="0"/>
                          <a:cs typeface="Arial" panose="020B0604020202020204" pitchFamily="34" charset="0"/>
                        </a:rPr>
                        <a:t> gewinnen</a:t>
                      </a:r>
                      <a:endParaRPr lang="de-DE" sz="1400" dirty="0">
                        <a:latin typeface="Arial" panose="020B0604020202020204" pitchFamily="34" charset="0"/>
                        <a:cs typeface="Arial" panose="020B0604020202020204" pitchFamily="34" charset="0"/>
                      </a:endParaRPr>
                    </a:p>
                  </a:txBody>
                  <a:tcPr/>
                </a:tc>
                <a:tc>
                  <a:txBody>
                    <a:bodyPr/>
                    <a:lstStyle/>
                    <a:p>
                      <a:r>
                        <a:rPr lang="de-DE" sz="1400" dirty="0" smtClean="0">
                          <a:latin typeface="Arial" panose="020B0604020202020204" pitchFamily="34" charset="0"/>
                          <a:cs typeface="Arial" panose="020B0604020202020204" pitchFamily="34" charset="0"/>
                        </a:rPr>
                        <a:t>erledigt (laufend)</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0302638"/>
                  </a:ext>
                </a:extLst>
              </a:tr>
              <a:tr h="370840">
                <a:tc>
                  <a:txBody>
                    <a:bodyPr/>
                    <a:lstStyle/>
                    <a:p>
                      <a:r>
                        <a:rPr lang="de-DE" sz="1400" dirty="0" smtClean="0">
                          <a:latin typeface="Arial" panose="020B0604020202020204" pitchFamily="34" charset="0"/>
                          <a:cs typeface="Arial" panose="020B0604020202020204" pitchFamily="34" charset="0"/>
                        </a:rPr>
                        <a:t>Fachkräftekampagne für Ausländerbehörde</a:t>
                      </a:r>
                      <a:endParaRPr lang="de-DE" sz="1400" dirty="0">
                        <a:latin typeface="Arial" panose="020B0604020202020204" pitchFamily="34" charset="0"/>
                        <a:cs typeface="Arial" panose="020B0604020202020204" pitchFamily="34" charset="0"/>
                      </a:endParaRPr>
                    </a:p>
                  </a:txBody>
                  <a:tcPr/>
                </a:tc>
                <a:tc>
                  <a:txBody>
                    <a:bodyPr/>
                    <a:lstStyle/>
                    <a:p>
                      <a:r>
                        <a:rPr lang="de-DE" sz="1400" dirty="0" smtClean="0">
                          <a:latin typeface="Arial" panose="020B0604020202020204" pitchFamily="34" charset="0"/>
                          <a:cs typeface="Arial" panose="020B0604020202020204" pitchFamily="34" charset="0"/>
                        </a:rPr>
                        <a:t>erledigt</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7623679"/>
                  </a:ext>
                </a:extLst>
              </a:tr>
              <a:tr h="370840">
                <a:tc>
                  <a:txBody>
                    <a:bodyPr/>
                    <a:lstStyle/>
                    <a:p>
                      <a:r>
                        <a:rPr lang="de-DE" sz="1400" dirty="0" smtClean="0">
                          <a:latin typeface="Arial" panose="020B0604020202020204" pitchFamily="34" charset="0"/>
                          <a:cs typeface="Arial" panose="020B0604020202020204" pitchFamily="34" charset="0"/>
                        </a:rPr>
                        <a:t>Recruiting &amp; Bewerbermanagement</a:t>
                      </a:r>
                      <a:r>
                        <a:rPr lang="de-DE" sz="1400" baseline="0" dirty="0" smtClean="0">
                          <a:latin typeface="Arial" panose="020B0604020202020204" pitchFamily="34" charset="0"/>
                          <a:cs typeface="Arial" panose="020B0604020202020204" pitchFamily="34" charset="0"/>
                        </a:rPr>
                        <a:t> (Reaktions- und Entscheidungszeiten, Controlling und Kommunikation verbessern, Bewerbungen zügig abarbeiten).</a:t>
                      </a:r>
                      <a:endParaRPr lang="de-DE" sz="1400" dirty="0">
                        <a:latin typeface="Arial" panose="020B0604020202020204" pitchFamily="34" charset="0"/>
                        <a:cs typeface="Arial" panose="020B0604020202020204" pitchFamily="34" charset="0"/>
                      </a:endParaRPr>
                    </a:p>
                  </a:txBody>
                  <a:tcPr/>
                </a:tc>
                <a:tc>
                  <a:txBody>
                    <a:bodyPr/>
                    <a:lstStyle/>
                    <a:p>
                      <a:pPr marL="0" indent="0">
                        <a:buFont typeface="+mj-lt"/>
                        <a:buNone/>
                      </a:pPr>
                      <a:r>
                        <a:rPr lang="de-DE" sz="1400" dirty="0" smtClean="0">
                          <a:latin typeface="Arial" panose="020B0604020202020204" pitchFamily="34" charset="0"/>
                          <a:cs typeface="Arial" panose="020B0604020202020204" pitchFamily="34" charset="0"/>
                        </a:rPr>
                        <a:t>erledigt (laufend)</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4161419"/>
                  </a:ext>
                </a:extLst>
              </a:tr>
              <a:tr h="370840">
                <a:tc>
                  <a:txBody>
                    <a:bodyPr/>
                    <a:lstStyle/>
                    <a:p>
                      <a:r>
                        <a:rPr lang="de-DE" sz="1400" dirty="0" smtClean="0">
                          <a:latin typeface="Arial" panose="020B0604020202020204" pitchFamily="34" charset="0"/>
                          <a:cs typeface="Arial" panose="020B0604020202020204" pitchFamily="34" charset="0"/>
                        </a:rPr>
                        <a:t>Wechselzeitraum</a:t>
                      </a:r>
                      <a:r>
                        <a:rPr lang="de-DE" sz="1400" baseline="0" dirty="0" smtClean="0">
                          <a:latin typeface="Arial" panose="020B0604020202020204" pitchFamily="34" charset="0"/>
                          <a:cs typeface="Arial" panose="020B0604020202020204" pitchFamily="34" charset="0"/>
                        </a:rPr>
                        <a:t> von 3 Monaten</a:t>
                      </a:r>
                      <a:r>
                        <a:rPr lang="de-DE" sz="1400" dirty="0" smtClean="0">
                          <a:latin typeface="Arial" panose="020B0604020202020204" pitchFamily="34" charset="0"/>
                          <a:cs typeface="Arial" panose="020B0604020202020204" pitchFamily="34" charset="0"/>
                        </a:rPr>
                        <a:t> für</a:t>
                      </a:r>
                      <a:r>
                        <a:rPr lang="de-DE" sz="1400" baseline="0" dirty="0" smtClean="0">
                          <a:latin typeface="Arial" panose="020B0604020202020204" pitchFamily="34" charset="0"/>
                          <a:cs typeface="Arial" panose="020B0604020202020204" pitchFamily="34" charset="0"/>
                        </a:rPr>
                        <a:t> stadtinterne Wechsel von </a:t>
                      </a:r>
                      <a:r>
                        <a:rPr lang="de-DE" sz="1400" dirty="0" smtClean="0">
                          <a:latin typeface="Arial" panose="020B0604020202020204" pitchFamily="34" charset="0"/>
                          <a:cs typeface="Arial" panose="020B0604020202020204" pitchFamily="34" charset="0"/>
                        </a:rPr>
                        <a:t>Bürgerbüros und Ausländerbehörde zu anderen</a:t>
                      </a:r>
                      <a:r>
                        <a:rPr lang="de-DE" sz="1400" baseline="0" dirty="0" smtClean="0">
                          <a:latin typeface="Arial" panose="020B0604020202020204" pitchFamily="34" charset="0"/>
                          <a:cs typeface="Arial" panose="020B0604020202020204" pitchFamily="34" charset="0"/>
                        </a:rPr>
                        <a:t> Ämtern (bis 30.09.2023)</a:t>
                      </a:r>
                      <a:endParaRPr lang="de-DE" sz="1400" dirty="0">
                        <a:latin typeface="Arial" panose="020B0604020202020204" pitchFamily="34" charset="0"/>
                        <a:cs typeface="Arial" panose="020B0604020202020204" pitchFamily="34" charset="0"/>
                      </a:endParaRPr>
                    </a:p>
                  </a:txBody>
                  <a:tcPr/>
                </a:tc>
                <a:tc>
                  <a:txBody>
                    <a:bodyPr/>
                    <a:lstStyle/>
                    <a:p>
                      <a:r>
                        <a:rPr lang="de-DE" sz="1400" dirty="0" smtClean="0">
                          <a:latin typeface="Arial" panose="020B0604020202020204" pitchFamily="34" charset="0"/>
                          <a:cs typeface="Arial" panose="020B0604020202020204" pitchFamily="34" charset="0"/>
                        </a:rPr>
                        <a:t>erledigt</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0980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dk1"/>
                          </a:solidFill>
                          <a:latin typeface="Arial" panose="020B0604020202020204" pitchFamily="34" charset="0"/>
                          <a:ea typeface="+mn-ea"/>
                          <a:cs typeface="Arial" panose="020B0604020202020204" pitchFamily="34" charset="0"/>
                        </a:rPr>
                        <a:t>Unterstützung der Ausländerbehörde durch das </a:t>
                      </a:r>
                      <a:r>
                        <a:rPr lang="de-DE" sz="1400" kern="1200" baseline="0" dirty="0" err="1" smtClean="0">
                          <a:solidFill>
                            <a:schemeClr val="dk1"/>
                          </a:solidFill>
                          <a:latin typeface="Arial" panose="020B0604020202020204" pitchFamily="34" charset="0"/>
                          <a:ea typeface="+mn-ea"/>
                          <a:cs typeface="Arial" panose="020B0604020202020204" pitchFamily="34" charset="0"/>
                        </a:rPr>
                        <a:t>WelcomeCenter</a:t>
                      </a:r>
                      <a:r>
                        <a:rPr lang="de-DE" sz="1400" kern="1200" baseline="0" dirty="0" smtClean="0">
                          <a:solidFill>
                            <a:schemeClr val="dk1"/>
                          </a:solidFill>
                          <a:latin typeface="Arial" panose="020B0604020202020204" pitchFamily="34" charset="0"/>
                          <a:ea typeface="+mn-ea"/>
                          <a:cs typeface="Arial" panose="020B0604020202020204" pitchFamily="34" charset="0"/>
                        </a:rPr>
                        <a:t>/Fachstelle </a:t>
                      </a:r>
                      <a:r>
                        <a:rPr lang="de-DE" sz="1400" kern="1200" baseline="0" dirty="0" smtClean="0">
                          <a:solidFill>
                            <a:schemeClr val="dk1"/>
                          </a:solidFill>
                          <a:latin typeface="Arial" panose="020B0604020202020204" pitchFamily="34" charset="0"/>
                          <a:ea typeface="+mn-ea"/>
                          <a:cs typeface="Arial" panose="020B0604020202020204" pitchFamily="34" charset="0"/>
                        </a:rPr>
                        <a:t>Migration (Auskunftstelefon)</a:t>
                      </a:r>
                      <a:endParaRPr lang="de-DE"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400" kern="1200" baseline="0" dirty="0" smtClean="0">
                          <a:solidFill>
                            <a:schemeClr val="dk1"/>
                          </a:solidFill>
                          <a:latin typeface="Arial" panose="020B0604020202020204" pitchFamily="34" charset="0"/>
                          <a:ea typeface="+mn-ea"/>
                          <a:cs typeface="Arial" panose="020B0604020202020204" pitchFamily="34" charset="0"/>
                        </a:rPr>
                        <a:t>erledigt</a:t>
                      </a:r>
                    </a:p>
                  </a:txBody>
                  <a:tcPr/>
                </a:tc>
                <a:extLst>
                  <a:ext uri="{0D108BD9-81ED-4DB2-BD59-A6C34878D82A}">
                    <a16:rowId xmlns:a16="http://schemas.microsoft.com/office/drawing/2014/main" val="1216389282"/>
                  </a:ext>
                </a:extLst>
              </a:tr>
            </a:tbl>
          </a:graphicData>
        </a:graphic>
      </p:graphicFrame>
      <p:sp>
        <p:nvSpPr>
          <p:cNvPr id="7" name="Fußzeilenplatzhalter 5"/>
          <p:cNvSpPr>
            <a:spLocks noGrp="1"/>
          </p:cNvSpPr>
          <p:nvPr>
            <p:ph type="ftr" sz="quarter" idx="11"/>
          </p:nvPr>
        </p:nvSpPr>
        <p:spPr>
          <a:xfrm>
            <a:off x="480000" y="6372000"/>
            <a:ext cx="6720000" cy="360000"/>
          </a:xfrm>
        </p:spPr>
        <p:txBody>
          <a:bodyPr/>
          <a:lstStyle/>
          <a:p>
            <a:pPr algn="l"/>
            <a:r>
              <a:rPr lang="de-DE" dirty="0" smtClean="0">
                <a:latin typeface="Arial" pitchFamily="34" charset="0"/>
                <a:cs typeface="Arial" pitchFamily="34" charset="0"/>
              </a:rPr>
              <a:t>Landeshauptstadt Stuttgart – </a:t>
            </a:r>
            <a:r>
              <a:rPr lang="de-DE" dirty="0" smtClean="0"/>
              <a:t>DO.IT – Organisationsstrategie und -entwicklung</a:t>
            </a:r>
            <a:endParaRPr lang="de-DE" dirty="0">
              <a:latin typeface="Arial" pitchFamily="34" charset="0"/>
              <a:cs typeface="Arial" pitchFamily="34" charset="0"/>
            </a:endParaRPr>
          </a:p>
        </p:txBody>
      </p:sp>
      <p:sp>
        <p:nvSpPr>
          <p:cNvPr id="8" name="Titel 5"/>
          <p:cNvSpPr txBox="1">
            <a:spLocks/>
          </p:cNvSpPr>
          <p:nvPr/>
        </p:nvSpPr>
        <p:spPr>
          <a:xfrm>
            <a:off x="480000" y="210670"/>
            <a:ext cx="8426256" cy="5934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de-DE" sz="1800" b="1" dirty="0" smtClean="0"/>
              <a:t>Übersicht über wesentliche Maßnahmen Ausländerbehörde - Personal</a:t>
            </a:r>
            <a:endParaRPr lang="de-DE" sz="1800" b="1" dirty="0"/>
          </a:p>
        </p:txBody>
      </p:sp>
    </p:spTree>
    <p:extLst>
      <p:ext uri="{BB962C8B-B14F-4D97-AF65-F5344CB8AC3E}">
        <p14:creationId xmlns:p14="http://schemas.microsoft.com/office/powerpoint/2010/main" val="323555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HS Schrift">
      <a:majorFont>
        <a:latin typeface="Frutiger 45 Light"/>
        <a:ea typeface=""/>
        <a:cs typeface=""/>
      </a:majorFont>
      <a:minorFont>
        <a:latin typeface="Frutiger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folie_Office2016.potx" id="{EEAC5824-877A-4013-85B9-C5DB1C96A430}" vid="{8C30E3D1-E547-4681-B049-5B52642C68F4}"/>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LHS-Masterfolie16zu9_Office2016</Template>
  <TotalTime>0</TotalTime>
  <Words>1568</Words>
  <Application>Microsoft Office PowerPoint</Application>
  <PresentationFormat>Breitbild</PresentationFormat>
  <Paragraphs>269</Paragraphs>
  <Slides>12</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Arial</vt:lpstr>
      <vt:lpstr>Frutiger 45 Light</vt:lpstr>
      <vt:lpstr>Calibri</vt:lpstr>
      <vt:lpstr>Wingdings</vt:lpstr>
      <vt:lpstr>Times New Roman</vt:lpstr>
      <vt:lpstr>Symbol</vt:lpstr>
      <vt:lpstr>Larissa-Design</vt:lpstr>
      <vt:lpstr>Task Force Bürgerservice (Bürgerbüros und Ausländerbehörde)</vt:lpstr>
      <vt:lpstr>Maßnahmen Bürgerbüros </vt:lpstr>
      <vt:lpstr>PowerPoint-Präsentation</vt:lpstr>
      <vt:lpstr>PowerPoint-Präsentation</vt:lpstr>
      <vt:lpstr>PowerPoint-Präsentation</vt:lpstr>
      <vt:lpstr>PowerPoint-Präsentation</vt:lpstr>
      <vt:lpstr>Maßnahmen Ausländerbehörde </vt:lpstr>
      <vt:lpstr>PowerPoint-Präsentation</vt:lpstr>
      <vt:lpstr>PowerPoint-Präsentation</vt:lpstr>
      <vt:lpstr>PowerPoint-Präsentation</vt:lpstr>
      <vt:lpstr>PowerPoint-Präsentation</vt:lpstr>
      <vt:lpstr>PowerPoint-Präsentation</vt:lpstr>
    </vt:vector>
  </TitlesOfParts>
  <Company>Landeshauptstadt Stuttgart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Force Bürgerbüros</dc:title>
  <dc:creator>Stotz, Steffen</dc:creator>
  <cp:lastModifiedBy>Landstorfer, Sebastian</cp:lastModifiedBy>
  <cp:revision>445</cp:revision>
  <cp:lastPrinted>2023-03-07T13:48:00Z</cp:lastPrinted>
  <dcterms:created xsi:type="dcterms:W3CDTF">2022-08-23T10:24:25Z</dcterms:created>
  <dcterms:modified xsi:type="dcterms:W3CDTF">2023-03-30T07:11:39Z</dcterms:modified>
</cp:coreProperties>
</file>